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3" r:id="rId3"/>
    <p:sldId id="259" r:id="rId4"/>
    <p:sldId id="264" r:id="rId5"/>
    <p:sldId id="266" r:id="rId6"/>
    <p:sldId id="265" r:id="rId7"/>
    <p:sldId id="262" r:id="rId8"/>
    <p:sldId id="267" r:id="rId9"/>
    <p:sldId id="258" r:id="rId10"/>
    <p:sldId id="268" r:id="rId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99CC"/>
    </p:penClr>
  </p:showPr>
  <p:clrMru>
    <a:srgbClr val="FF99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5" d="100"/>
          <a:sy n="85" d="100"/>
        </p:scale>
        <p:origin x="-1122"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0B3D12-90C2-452B-9CDF-E475A3193524}" type="datetimeFigureOut">
              <a:rPr lang="zh-CN" altLang="en-US" smtClean="0"/>
              <a:pPr/>
              <a:t>2017/8/25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BFAF88-5740-4B7F-AF9F-4A3BC4F49CC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2BFAF88-5740-4B7F-AF9F-4A3BC4F49CC3}"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2BFAF88-5740-4B7F-AF9F-4A3BC4F49CC3}" type="slidenum">
              <a:rPr lang="zh-CN" altLang="en-US" smtClean="0"/>
              <a:pPr/>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2BFAF88-5740-4B7F-AF9F-4A3BC4F49CC3}"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hyperlink" Target="https://baike.so.com/doc/5338652.html" TargetMode="Externa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zh-CN" altLang="en-US" sz="3600" b="1" dirty="0" smtClean="0">
                <a:solidFill>
                  <a:schemeClr val="accent4">
                    <a:lumMod val="75000"/>
                  </a:schemeClr>
                </a:solidFill>
                <a:latin typeface="Cambria Math" pitchFamily="18" charset="0"/>
              </a:rPr>
              <a:t>云南六日行</a:t>
            </a:r>
            <a:endParaRPr lang="zh-CN" altLang="en-US" sz="3600" b="1" dirty="0">
              <a:solidFill>
                <a:schemeClr val="accent4">
                  <a:lumMod val="75000"/>
                </a:schemeClr>
              </a:solidFill>
              <a:latin typeface="Cambria Math" pitchFamily="18" charset="0"/>
            </a:endParaRPr>
          </a:p>
        </p:txBody>
      </p:sp>
      <p:sp>
        <p:nvSpPr>
          <p:cNvPr id="3" name="副标题 2"/>
          <p:cNvSpPr>
            <a:spLocks noGrp="1"/>
          </p:cNvSpPr>
          <p:nvPr>
            <p:ph idx="1"/>
          </p:nvPr>
        </p:nvSpPr>
        <p:spPr/>
        <p:txBody>
          <a:bodyPr>
            <a:normAutofit/>
          </a:bodyPr>
          <a:lstStyle/>
          <a:p>
            <a:endParaRPr lang="en-US" altLang="zh-CN" dirty="0" smtClean="0"/>
          </a:p>
          <a:p>
            <a:endParaRPr lang="en-US" altLang="zh-CN" dirty="0" smtClean="0"/>
          </a:p>
          <a:p>
            <a:r>
              <a:rPr lang="en-US" altLang="zh-CN" dirty="0" smtClean="0"/>
              <a:t>                                                ------</a:t>
            </a:r>
            <a:r>
              <a:rPr lang="zh-CN" altLang="en-US" dirty="0" smtClean="0"/>
              <a:t>陈凯欣</a:t>
            </a:r>
            <a:endParaRPr lang="zh-CN" altLang="en-US" dirty="0"/>
          </a:p>
        </p:txBody>
      </p:sp>
      <p:sp>
        <p:nvSpPr>
          <p:cNvPr id="4" name="矩形 3"/>
          <p:cNvSpPr/>
          <p:nvPr/>
        </p:nvSpPr>
        <p:spPr>
          <a:xfrm>
            <a:off x="1472665" y="1000107"/>
            <a:ext cx="6028293" cy="1569660"/>
          </a:xfrm>
          <a:prstGeom prst="rect">
            <a:avLst/>
          </a:prstGeom>
          <a:noFill/>
        </p:spPr>
        <p:txBody>
          <a:bodyPr wrap="square" lIns="91440" tIns="45720" rIns="91440" bIns="45720">
            <a:spAutoFit/>
          </a:bodyPr>
          <a:lstStyle/>
          <a:p>
            <a:pPr algn="ctr"/>
            <a:r>
              <a:rPr lang="zh-CN" altLang="en-US" sz="9600" b="1" i="1"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rPr>
              <a:t>彩云之南</a:t>
            </a:r>
            <a:endParaRPr lang="zh-CN" altLang="en-US" sz="9600" b="1"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endParaRPr>
          </a:p>
        </p:txBody>
      </p:sp>
      <p:pic>
        <p:nvPicPr>
          <p:cNvPr id="5" name="图片 4" descr="db228228f366f5336e19b0263fefe1f2 (1).jpg"/>
          <p:cNvPicPr>
            <a:picLocks noChangeAspect="1"/>
          </p:cNvPicPr>
          <p:nvPr/>
        </p:nvPicPr>
        <p:blipFill>
          <a:blip r:embed="rId2"/>
          <a:stretch>
            <a:fillRect/>
          </a:stretch>
        </p:blipFill>
        <p:spPr>
          <a:xfrm>
            <a:off x="0" y="0"/>
            <a:ext cx="9144000" cy="6858000"/>
          </a:xfrm>
          <a:prstGeom prst="rect">
            <a:avLst/>
          </a:prstGeom>
        </p:spPr>
      </p:pic>
      <p:sp>
        <p:nvSpPr>
          <p:cNvPr id="7" name="矩形 6"/>
          <p:cNvSpPr/>
          <p:nvPr/>
        </p:nvSpPr>
        <p:spPr>
          <a:xfrm>
            <a:off x="4714875" y="4572008"/>
            <a:ext cx="4440275" cy="2163329"/>
          </a:xfrm>
          <a:prstGeom prst="rect">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blipFill>
                <a:blip r:embed="rId4"/>
                <a:stretch>
                  <a:fillRect/>
                </a:stretch>
              </a:blipFill>
            </a:endParaRPr>
          </a:p>
        </p:txBody>
      </p:sp>
      <p:sp>
        <p:nvSpPr>
          <p:cNvPr id="8" name="矩形 7"/>
          <p:cNvSpPr/>
          <p:nvPr/>
        </p:nvSpPr>
        <p:spPr>
          <a:xfrm>
            <a:off x="0" y="4572008"/>
            <a:ext cx="4429124" cy="2143140"/>
          </a:xfrm>
          <a:prstGeom prst="rect">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28860" y="357166"/>
            <a:ext cx="4572032" cy="1323439"/>
          </a:xfrm>
          <a:prstGeom prst="rect">
            <a:avLst/>
          </a:prstGeom>
          <a:noFill/>
        </p:spPr>
        <p:txBody>
          <a:bodyPr wrap="square" lIns="91440" tIns="45720" rIns="91440" bIns="45720">
            <a:spAutoFit/>
          </a:bodyPr>
          <a:lstStyle/>
          <a:p>
            <a:pPr algn="ctr"/>
            <a:r>
              <a:rPr lang="zh-CN" altLang="en-US" sz="80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DFKai-SB" pitchFamily="65" charset="-120"/>
                <a:ea typeface="DFKai-SB" pitchFamily="65" charset="-120"/>
              </a:rPr>
              <a:t>彩云之南</a:t>
            </a:r>
            <a:endParaRPr lang="zh-CN" altLang="en-US" sz="80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DFKai-SB" pitchFamily="65" charset="-120"/>
              <a:ea typeface="DFKai-SB" pitchFamily="65" charset="-120"/>
            </a:endParaRPr>
          </a:p>
        </p:txBody>
      </p:sp>
      <p:sp>
        <p:nvSpPr>
          <p:cNvPr id="10" name="矩形 9"/>
          <p:cNvSpPr/>
          <p:nvPr/>
        </p:nvSpPr>
        <p:spPr>
          <a:xfrm flipH="1">
            <a:off x="2714612" y="2500306"/>
            <a:ext cx="3714775" cy="830997"/>
          </a:xfrm>
          <a:prstGeom prst="rect">
            <a:avLst/>
          </a:prstGeom>
          <a:noFill/>
        </p:spPr>
        <p:txBody>
          <a:bodyPr wrap="square" lIns="91440" tIns="45720" rIns="91440" bIns="45720">
            <a:spAutoFit/>
          </a:bodyPr>
          <a:lstStyle/>
          <a:p>
            <a:pPr algn="ctr"/>
            <a:r>
              <a:rPr lang="zh-CN" altLang="en-US" sz="4800" b="1" i="1" dirty="0" smtClean="0">
                <a:ln w="18415" cmpd="sng">
                  <a:solidFill>
                    <a:srgbClr val="FFFFFF"/>
                  </a:solidFill>
                  <a:prstDash val="solid"/>
                </a:ln>
                <a:solidFill>
                  <a:schemeClr val="accent4">
                    <a:lumMod val="60000"/>
                    <a:lumOff val="40000"/>
                  </a:schemeClr>
                </a:solidFill>
                <a:effectLst>
                  <a:outerShdw blurRad="63500" dir="3600000" algn="tl" rotWithShape="0">
                    <a:srgbClr val="000000">
                      <a:alpha val="70000"/>
                    </a:srgbClr>
                  </a:outerShdw>
                </a:effectLst>
                <a:latin typeface="DFKai-SB" pitchFamily="65" charset="-120"/>
                <a:ea typeface="DFKai-SB" pitchFamily="65" charset="-120"/>
                <a:cs typeface="Ebrima" pitchFamily="2" charset="0"/>
              </a:rPr>
              <a:t>云南六日行</a:t>
            </a:r>
            <a:endParaRPr lang="zh-CN" altLang="en-US" sz="4800" b="1" i="1" cap="none" spc="0" dirty="0">
              <a:ln w="18415" cmpd="sng">
                <a:solidFill>
                  <a:srgbClr val="FFFFFF"/>
                </a:solidFill>
                <a:prstDash val="solid"/>
              </a:ln>
              <a:solidFill>
                <a:schemeClr val="accent4">
                  <a:lumMod val="60000"/>
                  <a:lumOff val="40000"/>
                </a:schemeClr>
              </a:solidFill>
              <a:effectLst>
                <a:outerShdw blurRad="63500" dir="3600000" algn="tl" rotWithShape="0">
                  <a:srgbClr val="000000">
                    <a:alpha val="70000"/>
                  </a:srgbClr>
                </a:outerShdw>
              </a:effectLst>
              <a:latin typeface="DFKai-SB" pitchFamily="65" charset="-120"/>
              <a:ea typeface="DFKai-SB" pitchFamily="65" charset="-120"/>
              <a:cs typeface="Ebrima" pitchFamily="2" charset="0"/>
            </a:endParaRPr>
          </a:p>
        </p:txBody>
      </p:sp>
      <p:sp>
        <p:nvSpPr>
          <p:cNvPr id="11" name="矩形 10"/>
          <p:cNvSpPr/>
          <p:nvPr/>
        </p:nvSpPr>
        <p:spPr>
          <a:xfrm>
            <a:off x="6357950" y="3786190"/>
            <a:ext cx="2661305" cy="584775"/>
          </a:xfrm>
          <a:prstGeom prst="rect">
            <a:avLst/>
          </a:prstGeom>
          <a:noFill/>
        </p:spPr>
        <p:txBody>
          <a:bodyPr wrap="none" lIns="91440" tIns="45720" rIns="91440" bIns="45720">
            <a:spAutoFit/>
          </a:bodyPr>
          <a:lstStyle/>
          <a:p>
            <a:pPr algn="ctr"/>
            <a:r>
              <a:rPr lang="en-US" altLang="zh-CN" sz="3200" b="1" dirty="0" smtClean="0">
                <a:ln w="17780" cmpd="sng">
                  <a:solidFill>
                    <a:srgbClr val="FFFFFF"/>
                  </a:solidFill>
                  <a:prstDash val="solid"/>
                  <a:miter lim="800000"/>
                </a:ln>
                <a:solidFill>
                  <a:schemeClr val="tx1">
                    <a:lumMod val="95000"/>
                    <a:lumOff val="5000"/>
                  </a:schemeClr>
                </a:solidFill>
                <a:effectLst>
                  <a:outerShdw blurRad="50800" algn="tl" rotWithShape="0">
                    <a:srgbClr val="000000"/>
                  </a:outerShdw>
                </a:effectLst>
                <a:latin typeface="+mn-ea"/>
              </a:rPr>
              <a:t>------</a:t>
            </a:r>
            <a:r>
              <a:rPr lang="zh-CN" altLang="en-US" sz="3200" b="1" dirty="0" smtClean="0">
                <a:ln w="17780" cmpd="sng">
                  <a:solidFill>
                    <a:srgbClr val="FFFFFF"/>
                  </a:solidFill>
                  <a:prstDash val="solid"/>
                  <a:miter lim="800000"/>
                </a:ln>
                <a:solidFill>
                  <a:schemeClr val="tx1">
                    <a:lumMod val="95000"/>
                    <a:lumOff val="5000"/>
                  </a:schemeClr>
                </a:solidFill>
                <a:effectLst>
                  <a:outerShdw blurRad="50800" algn="tl" rotWithShape="0">
                    <a:srgbClr val="000000"/>
                  </a:outerShdw>
                </a:effectLst>
                <a:latin typeface="+mn-ea"/>
              </a:rPr>
              <a:t>陈凯欣</a:t>
            </a:r>
            <a:endParaRPr lang="zh-CN" altLang="en-US" sz="3200" b="1" cap="none" spc="0" dirty="0">
              <a:ln w="17780" cmpd="sng">
                <a:solidFill>
                  <a:srgbClr val="FFFFFF"/>
                </a:solidFill>
                <a:prstDash val="solid"/>
                <a:miter lim="800000"/>
              </a:ln>
              <a:solidFill>
                <a:schemeClr val="tx1">
                  <a:lumMod val="95000"/>
                  <a:lumOff val="5000"/>
                </a:schemeClr>
              </a:solidFill>
              <a:effectLst>
                <a:outerShdw blurRad="50800" algn="tl" rotWithShape="0">
                  <a:srgbClr val="000000"/>
                </a:outerShdw>
              </a:effectLst>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5E9EFF"/>
            </a:gs>
            <a:gs pos="16000">
              <a:srgbClr val="FF99CC">
                <a:alpha val="68000"/>
              </a:srgbClr>
            </a:gs>
          </a:gsLst>
          <a:lin ang="5400000" scaled="0"/>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428868"/>
            <a:ext cx="7772400" cy="1362075"/>
          </a:xfrm>
        </p:spPr>
        <p:txBody>
          <a:bodyPr>
            <a:noAutofit/>
          </a:bodyPr>
          <a:lstStyle/>
          <a:p>
            <a:pPr algn="ctr"/>
            <a:endParaRPr lang="zh-CN" altLang="en-US" sz="5400" i="1" dirty="0">
              <a:solidFill>
                <a:schemeClr val="bg1"/>
              </a:solidFill>
              <a:latin typeface="Cambria Math" pitchFamily="18" charset="0"/>
              <a:ea typeface="DFKai-SB" pitchFamily="65" charset="-120"/>
            </a:endParaRPr>
          </a:p>
        </p:txBody>
      </p:sp>
      <p:sp>
        <p:nvSpPr>
          <p:cNvPr id="3" name="文本占位符 2"/>
          <p:cNvSpPr>
            <a:spLocks noGrp="1"/>
          </p:cNvSpPr>
          <p:nvPr>
            <p:ph type="body" idx="1"/>
          </p:nvPr>
        </p:nvSpPr>
        <p:spPr/>
        <p:txBody>
          <a:bodyPr>
            <a:normAutofit fontScale="92500" lnSpcReduction="20000"/>
          </a:bodyPr>
          <a:lstStyle/>
          <a:p>
            <a:pPr algn="ctr"/>
            <a:r>
              <a:rPr lang="zh-CN" altLang="en-US" sz="5800" b="1" i="1" dirty="0" smtClean="0">
                <a:solidFill>
                  <a:schemeClr val="bg1"/>
                </a:solidFill>
                <a:latin typeface="Cambria Math" pitchFamily="18" charset="0"/>
                <a:ea typeface="DFKai-SB" pitchFamily="65" charset="-120"/>
              </a:rPr>
              <a:t>谢谢观看</a:t>
            </a:r>
            <a:r>
              <a:rPr lang="en-US" altLang="zh-CN" sz="5800" b="1" i="1" dirty="0" smtClean="0">
                <a:solidFill>
                  <a:schemeClr val="bg1"/>
                </a:solidFill>
                <a:latin typeface="Cambria Math" pitchFamily="18" charset="0"/>
                <a:ea typeface="Cambria Math" pitchFamily="18" charset="0"/>
              </a:rPr>
              <a:t/>
            </a:r>
            <a:br>
              <a:rPr lang="en-US" altLang="zh-CN" sz="5800" b="1" i="1" dirty="0" smtClean="0">
                <a:solidFill>
                  <a:schemeClr val="bg1"/>
                </a:solidFill>
                <a:latin typeface="Cambria Math" pitchFamily="18" charset="0"/>
                <a:ea typeface="Cambria Math" pitchFamily="18" charset="0"/>
              </a:rPr>
            </a:br>
            <a:r>
              <a:rPr lang="en-US" altLang="zh-CN" sz="5800" b="1" i="1" dirty="0" smtClean="0">
                <a:solidFill>
                  <a:schemeClr val="bg1"/>
                </a:solidFill>
                <a:latin typeface="Cambria Math" pitchFamily="18" charset="0"/>
                <a:ea typeface="Cambria Math" pitchFamily="18" charset="0"/>
              </a:rPr>
              <a:t>THANK  YOU!</a:t>
            </a:r>
            <a:endParaRPr lang="zh-CN" altLang="en-US" sz="5800" b="1" i="1" dirty="0" smtClean="0">
              <a:solidFill>
                <a:schemeClr val="bg1"/>
              </a:solidFill>
              <a:latin typeface="Cambria Math" pitchFamily="18" charset="0"/>
              <a:ea typeface="DFKai-SB" pitchFamily="65" charset="-120"/>
            </a:endParaRPr>
          </a:p>
          <a:p>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descr="C:\Users\mac\Pictures\db228228f366f5336e19b0263fefe1f2 (1).jp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7" name="椭圆 6"/>
          <p:cNvSpPr/>
          <p:nvPr/>
        </p:nvSpPr>
        <p:spPr>
          <a:xfrm>
            <a:off x="5572132" y="4500570"/>
            <a:ext cx="3418503" cy="2238617"/>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42844" y="142852"/>
            <a:ext cx="3286116" cy="2000240"/>
          </a:xfrm>
          <a:prstGeom prst="roundRect">
            <a:avLst/>
          </a:prstGeom>
          <a:blipFill>
            <a:blip r:embed="rId4"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7224" y="2928934"/>
            <a:ext cx="5014186" cy="2862322"/>
          </a:xfrm>
          <a:prstGeom prst="rect">
            <a:avLst/>
          </a:prstGeom>
        </p:spPr>
        <p:txBody>
          <a:bodyPr wrap="square">
            <a:spAutoFit/>
          </a:bodyPr>
          <a:lstStyle/>
          <a:p>
            <a:pPr lvl="0" indent="266700" fontAlgn="base">
              <a:spcBef>
                <a:spcPct val="0"/>
              </a:spcBef>
              <a:spcAft>
                <a:spcPct val="0"/>
              </a:spcAft>
            </a:pPr>
            <a:r>
              <a:rPr lang="en-US" altLang="zh-CN" b="1" i="1" dirty="0" smtClean="0">
                <a:solidFill>
                  <a:schemeClr val="tx1">
                    <a:lumMod val="75000"/>
                    <a:lumOff val="25000"/>
                  </a:schemeClr>
                </a:solidFill>
                <a:latin typeface="Cambria Math" pitchFamily="18" charset="0"/>
                <a:ea typeface="Cambria Math" pitchFamily="18" charset="0"/>
                <a:cs typeface="宋体" pitchFamily="2" charset="-122"/>
              </a:rPr>
              <a:t>【</a:t>
            </a:r>
            <a:r>
              <a:rPr lang="zh-CN" altLang="en-US" b="1" i="1" dirty="0" smtClean="0">
                <a:solidFill>
                  <a:schemeClr val="tx1">
                    <a:lumMod val="75000"/>
                    <a:lumOff val="25000"/>
                  </a:schemeClr>
                </a:solidFill>
                <a:latin typeface="Cambria Math" pitchFamily="18" charset="0"/>
                <a:ea typeface="DFKai-SB" pitchFamily="65" charset="-120"/>
                <a:cs typeface="宋体" pitchFamily="2" charset="-122"/>
              </a:rPr>
              <a:t>神话</a:t>
            </a:r>
            <a:r>
              <a:rPr lang="en-US" altLang="zh-CN" b="1" i="1" dirty="0" smtClean="0">
                <a:solidFill>
                  <a:schemeClr val="tx1">
                    <a:lumMod val="75000"/>
                    <a:lumOff val="25000"/>
                  </a:schemeClr>
                </a:solidFill>
                <a:latin typeface="Cambria Math" pitchFamily="18" charset="0"/>
                <a:ea typeface="Cambria Math" pitchFamily="18" charset="0"/>
                <a:cs typeface="宋体" pitchFamily="2" charset="-122"/>
              </a:rPr>
              <a:t>】</a:t>
            </a:r>
            <a:r>
              <a:rPr lang="zh-CN" altLang="en-US" b="1" i="1" dirty="0" smtClean="0">
                <a:solidFill>
                  <a:schemeClr val="tx1">
                    <a:lumMod val="75000"/>
                    <a:lumOff val="25000"/>
                  </a:schemeClr>
                </a:solidFill>
                <a:latin typeface="Cambria Math" pitchFamily="18" charset="0"/>
                <a:ea typeface="DFKai-SB" pitchFamily="65" charset="-120"/>
                <a:cs typeface="宋体" pitchFamily="2" charset="-122"/>
              </a:rPr>
              <a:t>和</a:t>
            </a:r>
            <a:r>
              <a:rPr lang="en-US" altLang="zh-CN" b="1" i="1" dirty="0" smtClean="0">
                <a:solidFill>
                  <a:schemeClr val="tx1">
                    <a:lumMod val="75000"/>
                    <a:lumOff val="25000"/>
                  </a:schemeClr>
                </a:solidFill>
                <a:latin typeface="Cambria Math" pitchFamily="18" charset="0"/>
                <a:ea typeface="Cambria Math" pitchFamily="18" charset="0"/>
                <a:cs typeface="宋体" pitchFamily="2" charset="-122"/>
              </a:rPr>
              <a:t>【</a:t>
            </a:r>
            <a:r>
              <a:rPr lang="zh-CN" altLang="en-US" b="1" i="1" dirty="0" smtClean="0">
                <a:solidFill>
                  <a:schemeClr val="tx1">
                    <a:lumMod val="75000"/>
                    <a:lumOff val="25000"/>
                  </a:schemeClr>
                </a:solidFill>
                <a:latin typeface="Cambria Math" pitchFamily="18" charset="0"/>
                <a:ea typeface="DFKai-SB" pitchFamily="65" charset="-120"/>
                <a:cs typeface="宋体" pitchFamily="2" charset="-122"/>
              </a:rPr>
              <a:t>大兵小将</a:t>
            </a:r>
            <a:r>
              <a:rPr lang="en-US" altLang="zh-CN" b="1" i="1" dirty="0" smtClean="0">
                <a:solidFill>
                  <a:schemeClr val="tx1">
                    <a:lumMod val="75000"/>
                    <a:lumOff val="25000"/>
                  </a:schemeClr>
                </a:solidFill>
                <a:latin typeface="Cambria Math" pitchFamily="18" charset="0"/>
                <a:ea typeface="Cambria Math" pitchFamily="18" charset="0"/>
                <a:cs typeface="宋体" pitchFamily="2" charset="-122"/>
              </a:rPr>
              <a:t>】</a:t>
            </a:r>
            <a:r>
              <a:rPr lang="zh-CN" altLang="en-US" b="1" i="1" dirty="0" smtClean="0">
                <a:solidFill>
                  <a:schemeClr val="tx1">
                    <a:lumMod val="75000"/>
                    <a:lumOff val="25000"/>
                  </a:schemeClr>
                </a:solidFill>
                <a:latin typeface="Cambria Math" pitchFamily="18" charset="0"/>
                <a:ea typeface="DFKai-SB" pitchFamily="65" charset="-120"/>
                <a:cs typeface="宋体" pitchFamily="2" charset="-122"/>
              </a:rPr>
              <a:t>拍摄地、国家</a:t>
            </a:r>
            <a:r>
              <a:rPr lang="en-US" altLang="zh-CN" b="1" i="1" dirty="0" smtClean="0">
                <a:solidFill>
                  <a:schemeClr val="tx1">
                    <a:lumMod val="75000"/>
                    <a:lumOff val="25000"/>
                  </a:schemeClr>
                </a:solidFill>
                <a:latin typeface="Cambria Math" pitchFamily="18" charset="0"/>
                <a:ea typeface="Cambria Math" pitchFamily="18" charset="0"/>
                <a:cs typeface="宋体" pitchFamily="2" charset="-122"/>
              </a:rPr>
              <a:t>4A</a:t>
            </a:r>
            <a:r>
              <a:rPr lang="zh-CN" altLang="en-US" b="1" i="1" dirty="0" smtClean="0">
                <a:solidFill>
                  <a:schemeClr val="tx1">
                    <a:lumMod val="75000"/>
                    <a:lumOff val="25000"/>
                  </a:schemeClr>
                </a:solidFill>
                <a:latin typeface="Cambria Math" pitchFamily="18" charset="0"/>
                <a:ea typeface="DFKai-SB" pitchFamily="65" charset="-120"/>
                <a:cs typeface="宋体" pitchFamily="2" charset="-122"/>
              </a:rPr>
              <a:t>级景区。</a:t>
            </a:r>
            <a:endParaRPr lang="en-US" altLang="zh-CN" b="1" i="1" dirty="0" smtClean="0">
              <a:solidFill>
                <a:schemeClr val="tx1">
                  <a:lumMod val="75000"/>
                  <a:lumOff val="25000"/>
                </a:schemeClr>
              </a:solidFill>
              <a:latin typeface="Cambria Math" pitchFamily="18" charset="0"/>
              <a:ea typeface="Cambria Math" pitchFamily="18" charset="0"/>
              <a:cs typeface="宋体" pitchFamily="2" charset="-122"/>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风景区内以洞穴景观为主，以六绝奇景著称。</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一有层层叠叠、清水粼粼的梯田，</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二有落差达</a:t>
            </a:r>
            <a:r>
              <a:rPr lang="en-US" altLang="zh-CN" b="1" i="1" dirty="0" smtClean="0">
                <a:solidFill>
                  <a:schemeClr val="tx1">
                    <a:lumMod val="75000"/>
                    <a:lumOff val="25000"/>
                  </a:schemeClr>
                </a:solidFill>
                <a:latin typeface="Cambria Math" pitchFamily="18" charset="0"/>
                <a:ea typeface="Cambria Math" pitchFamily="18" charset="0"/>
                <a:cs typeface="Arial" pitchFamily="34" charset="0"/>
              </a:rPr>
              <a:t>30</a:t>
            </a: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余米的洞中雌雄瀑，</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三有横跨</a:t>
            </a:r>
            <a:r>
              <a:rPr lang="en-US" altLang="zh-CN" b="1" i="1" dirty="0" smtClean="0">
                <a:solidFill>
                  <a:schemeClr val="tx1">
                    <a:lumMod val="75000"/>
                    <a:lumOff val="25000"/>
                  </a:schemeClr>
                </a:solidFill>
                <a:latin typeface="Cambria Math" pitchFamily="18" charset="0"/>
                <a:ea typeface="Cambria Math" pitchFamily="18" charset="0"/>
                <a:cs typeface="Arial" pitchFamily="34" charset="0"/>
              </a:rPr>
              <a:t>200</a:t>
            </a: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余米高绝壁的天生桥，</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四有厅堂式</a:t>
            </a:r>
            <a:r>
              <a:rPr lang="zh-CN" altLang="en-US" b="1" i="1" dirty="0" smtClean="0">
                <a:solidFill>
                  <a:schemeClr val="tx1">
                    <a:lumMod val="75000"/>
                    <a:lumOff val="25000"/>
                  </a:schemeClr>
                </a:solidFill>
                <a:latin typeface="Cambria Math" pitchFamily="18" charset="0"/>
                <a:ea typeface="DFKai-SB" pitchFamily="65" charset="-120"/>
                <a:cs typeface="Arial" pitchFamily="34" charset="0"/>
                <a:hlinkClick r:id="rId5"/>
              </a:rPr>
              <a:t>溶洞</a:t>
            </a: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雄狮厅，</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五有崖高</a:t>
            </a:r>
            <a:r>
              <a:rPr lang="en-US" altLang="zh-CN" b="1" i="1" dirty="0" smtClean="0">
                <a:solidFill>
                  <a:schemeClr val="tx1">
                    <a:lumMod val="75000"/>
                    <a:lumOff val="25000"/>
                  </a:schemeClr>
                </a:solidFill>
                <a:latin typeface="Cambria Math" pitchFamily="18" charset="0"/>
                <a:ea typeface="Cambria Math" pitchFamily="18" charset="0"/>
                <a:cs typeface="Arial" pitchFamily="34" charset="0"/>
              </a:rPr>
              <a:t>80</a:t>
            </a: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余米的惊魂峡，</a:t>
            </a:r>
            <a:endParaRPr lang="en-US" altLang="zh-CN" b="1" i="1" dirty="0" smtClean="0">
              <a:solidFill>
                <a:schemeClr val="tx1">
                  <a:lumMod val="75000"/>
                  <a:lumOff val="25000"/>
                </a:schemeClr>
              </a:solidFill>
              <a:latin typeface="Cambria Math" pitchFamily="18" charset="0"/>
              <a:ea typeface="Cambria Math" pitchFamily="18" charset="0"/>
              <a:cs typeface="Arial" pitchFamily="34" charset="0"/>
            </a:endParaRPr>
          </a:p>
          <a:p>
            <a:pPr lvl="0" indent="266700" fontAlgn="base">
              <a:spcBef>
                <a:spcPct val="0"/>
              </a:spcBef>
              <a:spcAft>
                <a:spcPct val="0"/>
              </a:spcAft>
            </a:pPr>
            <a:r>
              <a:rPr lang="zh-CN" altLang="en-US" b="1" i="1" dirty="0" smtClean="0">
                <a:solidFill>
                  <a:schemeClr val="tx1">
                    <a:lumMod val="75000"/>
                    <a:lumOff val="25000"/>
                  </a:schemeClr>
                </a:solidFill>
                <a:latin typeface="Cambria Math" pitchFamily="18" charset="0"/>
                <a:ea typeface="DFKai-SB" pitchFamily="65" charset="-120"/>
                <a:cs typeface="Arial" pitchFamily="34" charset="0"/>
              </a:rPr>
              <a:t>六有“滇中第一幽峡”荫翠峡。</a:t>
            </a:r>
            <a:endParaRPr lang="zh-CN" altLang="en-US" b="1" i="1" dirty="0" smtClean="0">
              <a:solidFill>
                <a:schemeClr val="tx1">
                  <a:lumMod val="75000"/>
                  <a:lumOff val="25000"/>
                </a:schemeClr>
              </a:solidFill>
              <a:latin typeface="Cambria Math" pitchFamily="18" charset="0"/>
              <a:ea typeface="DFKai-SB" pitchFamily="65" charset="-120"/>
              <a:cs typeface="宋体" pitchFamily="2" charset="-122"/>
            </a:endParaRPr>
          </a:p>
          <a:p>
            <a:endParaRPr lang="zh-CN" altLang="en-US" dirty="0"/>
          </a:p>
        </p:txBody>
      </p:sp>
      <p:sp>
        <p:nvSpPr>
          <p:cNvPr id="11" name="矩形 10"/>
          <p:cNvSpPr/>
          <p:nvPr/>
        </p:nvSpPr>
        <p:spPr>
          <a:xfrm>
            <a:off x="4357686" y="928670"/>
            <a:ext cx="3681859" cy="1107996"/>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6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mbria Math" pitchFamily="18" charset="0"/>
                <a:ea typeface="Cambria Math" pitchFamily="18" charset="0"/>
              </a:rPr>
              <a:t>【</a:t>
            </a:r>
            <a:r>
              <a:rPr lang="zh-CN" altLang="en-US" sz="6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mbria Math" pitchFamily="18" charset="0"/>
                <a:ea typeface="DFKai-SB" pitchFamily="65" charset="-120"/>
              </a:rPr>
              <a:t>九乡</a:t>
            </a:r>
            <a:r>
              <a:rPr lang="en-US" altLang="zh-CN" sz="6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mbria Math" pitchFamily="18" charset="0"/>
                <a:ea typeface="Cambria Math" pitchFamily="18" charset="0"/>
              </a:rPr>
              <a:t>】</a:t>
            </a:r>
            <a:endParaRPr lang="zh-CN" altLang="en-US" sz="66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ambria Math" pitchFamily="18" charset="0"/>
              <a:ea typeface="DFKai-SB" pitchFamily="65"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zh-CN" altLang="en-US" sz="3600" b="1" dirty="0" smtClean="0">
                <a:solidFill>
                  <a:schemeClr val="accent4">
                    <a:lumMod val="75000"/>
                  </a:schemeClr>
                </a:solidFill>
                <a:latin typeface="Cambria Math" pitchFamily="18" charset="0"/>
              </a:rPr>
              <a:t>云南六日行</a:t>
            </a:r>
            <a:endParaRPr lang="zh-CN" altLang="en-US" sz="3600" b="1" dirty="0">
              <a:solidFill>
                <a:schemeClr val="accent4">
                  <a:lumMod val="75000"/>
                </a:schemeClr>
              </a:solidFill>
              <a:latin typeface="Cambria Math" pitchFamily="18" charset="0"/>
            </a:endParaRPr>
          </a:p>
        </p:txBody>
      </p:sp>
      <p:sp>
        <p:nvSpPr>
          <p:cNvPr id="3" name="副标题 2"/>
          <p:cNvSpPr>
            <a:spLocks noGrp="1"/>
          </p:cNvSpPr>
          <p:nvPr>
            <p:ph idx="1"/>
          </p:nvPr>
        </p:nvSpPr>
        <p:spPr/>
        <p:txBody>
          <a:bodyPr>
            <a:normAutofit/>
          </a:bodyPr>
          <a:lstStyle/>
          <a:p>
            <a:endParaRPr lang="en-US" altLang="zh-CN" dirty="0" smtClean="0"/>
          </a:p>
          <a:p>
            <a:endParaRPr lang="en-US" altLang="zh-CN" dirty="0" smtClean="0"/>
          </a:p>
          <a:p>
            <a:r>
              <a:rPr lang="en-US" altLang="zh-CN" dirty="0" smtClean="0"/>
              <a:t>                                                ------</a:t>
            </a:r>
            <a:r>
              <a:rPr lang="zh-CN" altLang="en-US" dirty="0" smtClean="0"/>
              <a:t>陈凯欣</a:t>
            </a:r>
            <a:endParaRPr lang="zh-CN" altLang="en-US" dirty="0"/>
          </a:p>
        </p:txBody>
      </p:sp>
      <p:sp>
        <p:nvSpPr>
          <p:cNvPr id="4" name="矩形 3"/>
          <p:cNvSpPr/>
          <p:nvPr/>
        </p:nvSpPr>
        <p:spPr>
          <a:xfrm>
            <a:off x="1472665" y="1000107"/>
            <a:ext cx="6028293" cy="1569660"/>
          </a:xfrm>
          <a:prstGeom prst="rect">
            <a:avLst/>
          </a:prstGeom>
          <a:noFill/>
        </p:spPr>
        <p:txBody>
          <a:bodyPr wrap="square" lIns="91440" tIns="45720" rIns="91440" bIns="45720">
            <a:spAutoFit/>
          </a:bodyPr>
          <a:lstStyle/>
          <a:p>
            <a:pPr algn="ctr"/>
            <a:r>
              <a:rPr lang="zh-CN" altLang="en-US" sz="9600" b="1" i="1"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rPr>
              <a:t>彩云之南</a:t>
            </a:r>
            <a:endParaRPr lang="zh-CN" altLang="en-US" sz="9600" b="1"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endParaRPr>
          </a:p>
        </p:txBody>
      </p:sp>
      <p:pic>
        <p:nvPicPr>
          <p:cNvPr id="9" name="图片 8" descr="db228228f366f5336e19b0263fefe1f2 (1).jpg"/>
          <p:cNvPicPr>
            <a:picLocks noChangeAspect="1"/>
          </p:cNvPicPr>
          <p:nvPr/>
        </p:nvPicPr>
        <p:blipFill>
          <a:blip r:embed="rId3"/>
          <a:stretch>
            <a:fillRect/>
          </a:stretch>
        </p:blipFill>
        <p:spPr>
          <a:xfrm>
            <a:off x="0" y="0"/>
            <a:ext cx="9144000" cy="6858000"/>
          </a:xfrm>
          <a:prstGeom prst="rect">
            <a:avLst/>
          </a:prstGeom>
          <a:blipFill>
            <a:blip r:embed="rId4" cstate="print"/>
            <a:stretch>
              <a:fillRect/>
            </a:stretch>
          </a:blipFill>
          <a:ln>
            <a:noFill/>
          </a:ln>
          <a:effectLst>
            <a:outerShdw blurRad="190500" algn="tl" rotWithShape="0">
              <a:srgbClr val="000000">
                <a:alpha val="70000"/>
              </a:srgbClr>
            </a:outerShdw>
          </a:effectLst>
        </p:spPr>
      </p:pic>
      <p:sp>
        <p:nvSpPr>
          <p:cNvPr id="7" name="矩形 6"/>
          <p:cNvSpPr/>
          <p:nvPr/>
        </p:nvSpPr>
        <p:spPr>
          <a:xfrm>
            <a:off x="0" y="3118584"/>
            <a:ext cx="9144000" cy="1963655"/>
          </a:xfrm>
          <a:prstGeom prst="rect">
            <a:avLst/>
          </a:prstGeom>
        </p:spPr>
        <p:txBody>
          <a:bodyPr wrap="square">
            <a:spAutoFit/>
          </a:bodyPr>
          <a:lstStyle/>
          <a:p>
            <a:r>
              <a:rPr lang="en-US" altLang="zh-CN" sz="2400" b="1" dirty="0" smtClean="0">
                <a:solidFill>
                  <a:schemeClr val="tx2">
                    <a:lumMod val="75000"/>
                  </a:schemeClr>
                </a:solidFill>
                <a:latin typeface="Cambria Math" pitchFamily="18" charset="0"/>
                <a:ea typeface="Cambria Math" pitchFamily="18" charset="0"/>
              </a:rPr>
              <a:t> </a:t>
            </a:r>
            <a:r>
              <a:rPr lang="en-US" altLang="zh-CN" sz="2400" b="1" dirty="0" smtClean="0">
                <a:solidFill>
                  <a:schemeClr val="tx2">
                    <a:lumMod val="75000"/>
                  </a:schemeClr>
                </a:solidFill>
                <a:latin typeface="Cambria Math" pitchFamily="18" charset="0"/>
                <a:ea typeface="Cambria Math" pitchFamily="18" charset="0"/>
              </a:rPr>
              <a:t>        </a:t>
            </a:r>
            <a:r>
              <a:rPr lang="zh-CN" altLang="en-US" sz="2000" b="1" dirty="0" smtClean="0">
                <a:solidFill>
                  <a:schemeClr val="tx2">
                    <a:lumMod val="75000"/>
                  </a:schemeClr>
                </a:solidFill>
                <a:latin typeface="Cambria Math" pitchFamily="18" charset="0"/>
                <a:ea typeface="DFKai-SB" pitchFamily="65" charset="-120"/>
              </a:rPr>
              <a:t>我</a:t>
            </a:r>
            <a:r>
              <a:rPr lang="zh-CN" altLang="en-US" sz="2000" b="1" dirty="0" smtClean="0">
                <a:solidFill>
                  <a:schemeClr val="tx2">
                    <a:lumMod val="75000"/>
                  </a:schemeClr>
                </a:solidFill>
                <a:latin typeface="Cambria Math" pitchFamily="18" charset="0"/>
                <a:ea typeface="DFKai-SB" pitchFamily="65" charset="-120"/>
              </a:rPr>
              <a:t>眼中的泸沽湖很美，湖水清澈见底，湖心藻花</a:t>
            </a:r>
            <a:r>
              <a:rPr lang="zh-CN" altLang="en-US" sz="2000" b="1" dirty="0" smtClean="0">
                <a:solidFill>
                  <a:schemeClr val="tx2">
                    <a:lumMod val="75000"/>
                  </a:schemeClr>
                </a:solidFill>
                <a:latin typeface="Cambria Math" pitchFamily="18" charset="0"/>
                <a:ea typeface="DFKai-SB" pitchFamily="65" charset="-120"/>
              </a:rPr>
              <a:t>点缀。泸</a:t>
            </a:r>
            <a:r>
              <a:rPr lang="zh-CN" altLang="en-US" sz="2000" b="1" dirty="0" smtClean="0">
                <a:solidFill>
                  <a:schemeClr val="tx2">
                    <a:lumMod val="75000"/>
                  </a:schemeClr>
                </a:solidFill>
                <a:latin typeface="Cambria Math" pitchFamily="18" charset="0"/>
                <a:ea typeface="DFKai-SB" pitchFamily="65" charset="-120"/>
              </a:rPr>
              <a:t>沽湖属四川与云南两省共同管辖，政府对泸沽湖的环保治理与宣传意识深入人心，帮我们开车的当地师父一路都在向我们讲述他们对泸沽湖实施的环保措施</a:t>
            </a:r>
            <a:r>
              <a:rPr lang="zh-CN" altLang="en-US" sz="2000" b="1" dirty="0" smtClean="0">
                <a:solidFill>
                  <a:schemeClr val="tx2">
                    <a:lumMod val="75000"/>
                  </a:schemeClr>
                </a:solidFill>
                <a:latin typeface="Cambria Math" pitchFamily="18" charset="0"/>
                <a:ea typeface="DFKai-SB" pitchFamily="65" charset="-120"/>
              </a:rPr>
              <a:t>。我们感受</a:t>
            </a:r>
            <a:r>
              <a:rPr lang="zh-CN" altLang="en-US" sz="2000" b="1" dirty="0" smtClean="0">
                <a:solidFill>
                  <a:schemeClr val="tx2">
                    <a:lumMod val="75000"/>
                  </a:schemeClr>
                </a:solidFill>
                <a:latin typeface="Cambria Math" pitchFamily="18" charset="0"/>
                <a:ea typeface="DFKai-SB" pitchFamily="65" charset="-120"/>
              </a:rPr>
              <a:t>颇深</a:t>
            </a:r>
            <a:r>
              <a:rPr lang="zh-CN" altLang="en-US" sz="2000" b="1" dirty="0" smtClean="0">
                <a:solidFill>
                  <a:schemeClr val="tx2">
                    <a:lumMod val="75000"/>
                  </a:schemeClr>
                </a:solidFill>
                <a:latin typeface="Cambria Math" pitchFamily="18" charset="0"/>
                <a:ea typeface="DFKai-SB" pitchFamily="65" charset="-120"/>
              </a:rPr>
              <a:t>，也都给</a:t>
            </a:r>
            <a:r>
              <a:rPr lang="zh-CN" altLang="en-US" sz="2000" b="1" dirty="0" smtClean="0">
                <a:solidFill>
                  <a:schemeClr val="tx2">
                    <a:lumMod val="75000"/>
                  </a:schemeClr>
                </a:solidFill>
                <a:latin typeface="Cambria Math" pitchFamily="18" charset="0"/>
                <a:ea typeface="DFKai-SB" pitchFamily="65" charset="-120"/>
              </a:rPr>
              <a:t>自己树立了 </a:t>
            </a:r>
            <a:r>
              <a:rPr lang="en-US" altLang="zh-CN" sz="2000" b="1" dirty="0" smtClean="0">
                <a:solidFill>
                  <a:schemeClr val="tx2">
                    <a:lumMod val="75000"/>
                  </a:schemeClr>
                </a:solidFill>
                <a:latin typeface="Cambria Math" pitchFamily="18" charset="0"/>
                <a:ea typeface="Cambria Math" pitchFamily="18" charset="0"/>
              </a:rPr>
              <a:t>“</a:t>
            </a:r>
            <a:r>
              <a:rPr lang="zh-CN" altLang="en-US" sz="2000" b="1" dirty="0" smtClean="0">
                <a:solidFill>
                  <a:schemeClr val="tx2">
                    <a:lumMod val="75000"/>
                  </a:schemeClr>
                </a:solidFill>
                <a:latin typeface="Cambria Math" pitchFamily="18" charset="0"/>
                <a:ea typeface="DFKai-SB" pitchFamily="65" charset="-120"/>
              </a:rPr>
              <a:t>环保旅行家</a:t>
            </a:r>
            <a:r>
              <a:rPr lang="en-US" altLang="zh-CN" sz="2000" b="1" dirty="0" smtClean="0">
                <a:solidFill>
                  <a:schemeClr val="tx2">
                    <a:lumMod val="75000"/>
                  </a:schemeClr>
                </a:solidFill>
                <a:latin typeface="Cambria Math" pitchFamily="18" charset="0"/>
                <a:ea typeface="Cambria Math" pitchFamily="18" charset="0"/>
              </a:rPr>
              <a:t>”</a:t>
            </a:r>
            <a:r>
              <a:rPr lang="zh-CN" altLang="en-US" sz="2000" b="1" dirty="0" smtClean="0">
                <a:solidFill>
                  <a:schemeClr val="tx2">
                    <a:lumMod val="75000"/>
                  </a:schemeClr>
                </a:solidFill>
                <a:latin typeface="Cambria Math" pitchFamily="18" charset="0"/>
                <a:ea typeface="DFKai-SB" pitchFamily="65" charset="-120"/>
              </a:rPr>
              <a:t>的目标！</a:t>
            </a:r>
            <a:endParaRPr lang="zh-CN" altLang="en-US" sz="2000" b="1" dirty="0" smtClean="0">
              <a:solidFill>
                <a:schemeClr val="tx2">
                  <a:lumMod val="75000"/>
                </a:schemeClr>
              </a:solidFill>
              <a:latin typeface="Cambria Math" pitchFamily="18" charset="0"/>
              <a:ea typeface="DFKai-SB" pitchFamily="65" charset="-120"/>
            </a:endParaRPr>
          </a:p>
          <a:p>
            <a:r>
              <a:rPr lang="zh-CN" altLang="en-US" dirty="0" smtClean="0"/>
              <a:t/>
            </a:r>
            <a:br>
              <a:rPr lang="zh-CN" altLang="en-US" dirty="0" smtClean="0"/>
            </a:br>
            <a:endParaRPr lang="zh-CN" altLang="en-US" dirty="0"/>
          </a:p>
        </p:txBody>
      </p:sp>
      <p:pic>
        <p:nvPicPr>
          <p:cNvPr id="6146" name="Picture 2" descr="http://static2.ivwen.com/users/3437206/8619956c664545dda8a20f9a29fda685.jpg-mobile"/>
          <p:cNvPicPr>
            <a:picLocks noChangeAspect="1" noChangeArrowheads="1"/>
          </p:cNvPicPr>
          <p:nvPr/>
        </p:nvPicPr>
        <p:blipFill>
          <a:blip r:embed="rId5"/>
          <a:srcRect/>
          <a:stretch>
            <a:fillRect/>
          </a:stretch>
        </p:blipFill>
        <p:spPr bwMode="auto">
          <a:xfrm>
            <a:off x="0" y="4500570"/>
            <a:ext cx="4543124" cy="2357430"/>
          </a:xfrm>
          <a:prstGeom prst="rect">
            <a:avLst/>
          </a:prstGeom>
          <a:noFill/>
        </p:spPr>
      </p:pic>
      <p:pic>
        <p:nvPicPr>
          <p:cNvPr id="6148" name="Picture 4" descr="http://static2.ivwen.com/users/3437206/7024f1217dc44bb19de873832a0caa1b.jpg-mobile"/>
          <p:cNvPicPr>
            <a:picLocks noChangeAspect="1" noChangeArrowheads="1"/>
          </p:cNvPicPr>
          <p:nvPr/>
        </p:nvPicPr>
        <p:blipFill>
          <a:blip r:embed="rId6"/>
          <a:srcRect/>
          <a:stretch>
            <a:fillRect/>
          </a:stretch>
        </p:blipFill>
        <p:spPr bwMode="auto">
          <a:xfrm>
            <a:off x="4572000" y="4494998"/>
            <a:ext cx="4572000" cy="2363002"/>
          </a:xfrm>
          <a:prstGeom prst="rect">
            <a:avLst/>
          </a:prstGeom>
          <a:noFill/>
        </p:spPr>
      </p:pic>
      <p:pic>
        <p:nvPicPr>
          <p:cNvPr id="6150" name="Picture 6" descr="http://static2.ivwen.com/users/3437206/ed57311502974ec5b026178fbadb5ef1.jpg-mobile"/>
          <p:cNvPicPr>
            <a:picLocks noChangeAspect="1" noChangeArrowheads="1"/>
          </p:cNvPicPr>
          <p:nvPr/>
        </p:nvPicPr>
        <p:blipFill>
          <a:blip r:embed="rId7"/>
          <a:srcRect/>
          <a:stretch>
            <a:fillRect/>
          </a:stretch>
        </p:blipFill>
        <p:spPr bwMode="auto">
          <a:xfrm>
            <a:off x="0" y="714356"/>
            <a:ext cx="4714876" cy="2482742"/>
          </a:xfrm>
          <a:prstGeom prst="rect">
            <a:avLst/>
          </a:prstGeom>
          <a:noFill/>
        </p:spPr>
      </p:pic>
      <p:sp>
        <p:nvSpPr>
          <p:cNvPr id="11" name="矩形 10"/>
          <p:cNvSpPr/>
          <p:nvPr/>
        </p:nvSpPr>
        <p:spPr>
          <a:xfrm>
            <a:off x="-1" y="0"/>
            <a:ext cx="9134375" cy="1261884"/>
          </a:xfrm>
          <a:prstGeom prst="rect">
            <a:avLst/>
          </a:prstGeom>
        </p:spPr>
        <p:txBody>
          <a:bodyPr wrap="square">
            <a:spAutoFit/>
          </a:bodyPr>
          <a:lstStyle/>
          <a:p>
            <a:r>
              <a:rPr lang="zh-CN" altLang="en-US" sz="2000" b="1" dirty="0" smtClean="0">
                <a:solidFill>
                  <a:schemeClr val="tx2">
                    <a:lumMod val="75000"/>
                  </a:schemeClr>
                </a:solidFill>
                <a:latin typeface="Cambria Math" pitchFamily="18" charset="0"/>
                <a:ea typeface="DFKai-SB" pitchFamily="65" charset="-120"/>
              </a:rPr>
              <a:t>         放眼</a:t>
            </a:r>
            <a:r>
              <a:rPr lang="zh-CN" altLang="en-US" sz="2000" b="1" dirty="0" smtClean="0">
                <a:solidFill>
                  <a:schemeClr val="tx2">
                    <a:lumMod val="75000"/>
                  </a:schemeClr>
                </a:solidFill>
                <a:latin typeface="Cambria Math" pitchFamily="18" charset="0"/>
                <a:ea typeface="DFKai-SB" pitchFamily="65" charset="-120"/>
              </a:rPr>
              <a:t>望去，水波荡漾，几艘小船停在湖中，城市的喧嚣早已走远，心灵变得无比宁静</a:t>
            </a:r>
            <a:r>
              <a:rPr lang="zh-CN" altLang="en-US" sz="2000" b="1" dirty="0" smtClean="0">
                <a:solidFill>
                  <a:schemeClr val="tx2">
                    <a:lumMod val="75000"/>
                  </a:schemeClr>
                </a:solidFill>
                <a:latin typeface="Cambria Math" pitchFamily="18" charset="0"/>
                <a:ea typeface="DFKai-SB" pitchFamily="65" charset="-120"/>
              </a:rPr>
              <a:t>。而湖中的草海也是无比动人！</a:t>
            </a:r>
            <a:endParaRPr lang="zh-CN" altLang="en-US" sz="2000" b="1" dirty="0" smtClean="0">
              <a:solidFill>
                <a:schemeClr val="tx2">
                  <a:lumMod val="75000"/>
                </a:schemeClr>
              </a:solidFill>
              <a:latin typeface="Cambria Math" pitchFamily="18" charset="0"/>
              <a:ea typeface="DFKai-SB" pitchFamily="65" charset="-120"/>
            </a:endParaRPr>
          </a:p>
          <a:p>
            <a:r>
              <a:rPr lang="zh-CN" altLang="en-US" dirty="0" smtClean="0"/>
              <a:t/>
            </a:r>
            <a:br>
              <a:rPr lang="zh-CN" altLang="en-US" dirty="0" smtClean="0"/>
            </a:br>
            <a:endParaRPr lang="zh-CN" altLang="en-US" dirty="0"/>
          </a:p>
        </p:txBody>
      </p:sp>
      <p:pic>
        <p:nvPicPr>
          <p:cNvPr id="6152" name="Picture 8" descr="http://static2.ivwen.com/users/3437206/5b22a8e61eb045e3ad6638bd39cd4e03.jpg-mobile"/>
          <p:cNvPicPr>
            <a:picLocks noChangeAspect="1" noChangeArrowheads="1"/>
          </p:cNvPicPr>
          <p:nvPr/>
        </p:nvPicPr>
        <p:blipFill>
          <a:blip r:embed="rId8"/>
          <a:srcRect/>
          <a:stretch>
            <a:fillRect/>
          </a:stretch>
        </p:blipFill>
        <p:spPr bwMode="auto">
          <a:xfrm>
            <a:off x="4726004" y="714356"/>
            <a:ext cx="4417996" cy="2500330"/>
          </a:xfrm>
          <a:prstGeom prst="rect">
            <a:avLst/>
          </a:prstGeom>
          <a:noFill/>
        </p:spPr>
      </p:pic>
      <p:sp>
        <p:nvSpPr>
          <p:cNvPr id="13" name="矩形 12"/>
          <p:cNvSpPr/>
          <p:nvPr/>
        </p:nvSpPr>
        <p:spPr>
          <a:xfrm>
            <a:off x="714348" y="1214422"/>
            <a:ext cx="7837403" cy="923330"/>
          </a:xfrm>
          <a:prstGeom prst="rect">
            <a:avLst/>
          </a:prstGeom>
          <a:noFill/>
        </p:spPr>
        <p:txBody>
          <a:bodyPr wrap="square" lIns="91440" tIns="45720" rIns="91440" bIns="45720">
            <a:spAutoFit/>
          </a:bodyPr>
          <a:lstStyle/>
          <a:p>
            <a:pPr algn="ctr"/>
            <a:r>
              <a:rPr lang="zh-CN" alt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Cambria Math" pitchFamily="18" charset="0"/>
                <a:ea typeface="DFKai-SB" pitchFamily="65" charset="-120"/>
              </a:rPr>
              <a:t>泸沽</a:t>
            </a:r>
            <a:r>
              <a:rPr lang="zh-CN" alt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Cambria Math" pitchFamily="18" charset="0"/>
                <a:ea typeface="DFKai-SB" pitchFamily="65" charset="-120"/>
              </a:rPr>
              <a:t>湖美景</a:t>
            </a:r>
            <a:endParaRPr lang="zh-CN" alt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Cambria Math" pitchFamily="18" charset="0"/>
              <a:ea typeface="DFKai-SB" pitchFamily="65"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descr="C:\Users\mac\Pictures\db228228f366f5336e19b0263fefe1f2 (1).jpg"/>
          <p:cNvPicPr>
            <a:picLocks noChangeAspect="1" noChangeArrowheads="1"/>
          </p:cNvPicPr>
          <p:nvPr/>
        </p:nvPicPr>
        <p:blipFill>
          <a:blip r:embed="rId2"/>
          <a:srcRect/>
          <a:stretch>
            <a:fillRect/>
          </a:stretch>
        </p:blipFill>
        <p:spPr bwMode="auto">
          <a:xfrm>
            <a:off x="0" y="1"/>
            <a:ext cx="9155152" cy="685799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214282" y="357166"/>
            <a:ext cx="8715436" cy="1015663"/>
          </a:xfrm>
          <a:prstGeom prst="rect">
            <a:avLst/>
          </a:prstGeom>
        </p:spPr>
        <p:txBody>
          <a:bodyPr wrap="square">
            <a:spAutoFit/>
          </a:bodyPr>
          <a:lstStyle/>
          <a:p>
            <a:pPr algn="ctr"/>
            <a:r>
              <a:rPr lang="zh-CN" altLang="en-US" sz="2400" b="1" i="1" dirty="0" smtClean="0">
                <a:solidFill>
                  <a:schemeClr val="bg2">
                    <a:lumMod val="50000"/>
                  </a:schemeClr>
                </a:solidFill>
                <a:latin typeface="Cambria Math" pitchFamily="18" charset="0"/>
                <a:ea typeface="DFKai-SB" pitchFamily="65" charset="-120"/>
              </a:rPr>
              <a:t>有着</a:t>
            </a:r>
            <a:r>
              <a:rPr lang="en-US" altLang="zh-CN" sz="2400" b="1" i="1" dirty="0" smtClean="0">
                <a:solidFill>
                  <a:schemeClr val="bg2">
                    <a:lumMod val="50000"/>
                  </a:schemeClr>
                </a:solidFill>
                <a:latin typeface="Cambria Math" pitchFamily="18" charset="0"/>
                <a:ea typeface="Cambria Math" pitchFamily="18" charset="0"/>
              </a:rPr>
              <a:t>1200</a:t>
            </a:r>
            <a:r>
              <a:rPr lang="zh-CN" altLang="en-US" sz="2400" b="1" i="1" dirty="0" smtClean="0">
                <a:solidFill>
                  <a:schemeClr val="bg2">
                    <a:lumMod val="50000"/>
                  </a:schemeClr>
                </a:solidFill>
                <a:latin typeface="Cambria Math" pitchFamily="18" charset="0"/>
                <a:ea typeface="DFKai-SB" pitchFamily="65" charset="-120"/>
              </a:rPr>
              <a:t>多年历史的五华楼，它是大理古城的标志性建筑。</a:t>
            </a:r>
          </a:p>
          <a:p>
            <a:r>
              <a:rPr lang="zh-CN" altLang="en-US" dirty="0" smtClean="0"/>
              <a:t/>
            </a:r>
            <a:br>
              <a:rPr lang="zh-CN" altLang="en-US" dirty="0" smtClean="0"/>
            </a:br>
            <a:endParaRPr lang="zh-CN" altLang="en-US" dirty="0"/>
          </a:p>
        </p:txBody>
      </p:sp>
      <p:pic>
        <p:nvPicPr>
          <p:cNvPr id="4098" name="Picture 2" descr="http://static2.ivwen.com/users/3437206/109860d6725f40ce8dbdadbd49408238.jpg-mobile"/>
          <p:cNvPicPr>
            <a:picLocks noChangeAspect="1" noChangeArrowheads="1"/>
          </p:cNvPicPr>
          <p:nvPr/>
        </p:nvPicPr>
        <p:blipFill>
          <a:blip r:embed="rId3"/>
          <a:srcRect/>
          <a:stretch>
            <a:fillRect/>
          </a:stretch>
        </p:blipFill>
        <p:spPr bwMode="auto">
          <a:xfrm>
            <a:off x="0" y="850916"/>
            <a:ext cx="9144000" cy="6007084"/>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descr="C:\Users\mac\Pictures\db228228f366f5336e19b0263fefe1f2 (1).jp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4" name="圆角矩形 3"/>
          <p:cNvSpPr/>
          <p:nvPr/>
        </p:nvSpPr>
        <p:spPr>
          <a:xfrm>
            <a:off x="0" y="0"/>
            <a:ext cx="5072098" cy="3214686"/>
          </a:xfrm>
          <a:prstGeom prst="roundRect">
            <a:avLst/>
          </a:prstGeom>
          <a:blipFill>
            <a:blip r:embed="rId3" cstate="print"/>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p:cNvSpPr/>
          <p:nvPr/>
        </p:nvSpPr>
        <p:spPr>
          <a:xfrm>
            <a:off x="4297680" y="3214686"/>
            <a:ext cx="4846320" cy="3643314"/>
          </a:xfrm>
          <a:prstGeom prst="ellipse">
            <a:avLst/>
          </a:prstGeom>
          <a:blipFill>
            <a:blip r:embed="rId4" cstate="print"/>
            <a:stretch>
              <a:fillRect/>
            </a:stretch>
          </a:blip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p:cNvSpPr/>
          <p:nvPr/>
        </p:nvSpPr>
        <p:spPr>
          <a:xfrm>
            <a:off x="4643438" y="500042"/>
            <a:ext cx="4500562" cy="2954655"/>
          </a:xfrm>
          <a:prstGeom prst="rect">
            <a:avLst/>
          </a:prstGeom>
          <a:noFill/>
        </p:spPr>
        <p:txBody>
          <a:bodyPr wrap="square" lIns="91440" tIns="45720" rIns="91440" bIns="45720">
            <a:spAutoFit/>
          </a:bodyPr>
          <a:lstStyle/>
          <a:p>
            <a:pPr algn="ctr"/>
            <a:r>
              <a:rPr lang="zh-CN" altLang="en-US" sz="6600" b="1" i="1" dirty="0" smtClean="0">
                <a:ln w="900" cmpd="sng">
                  <a:solidFill>
                    <a:schemeClr val="accent1">
                      <a:satMod val="190000"/>
                      <a:alpha val="55000"/>
                    </a:schemeClr>
                  </a:solidFill>
                  <a:prstDash val="solid"/>
                </a:ln>
                <a:solidFill>
                  <a:schemeClr val="bg1"/>
                </a:solidFill>
                <a:effectLst>
                  <a:innerShdw blurRad="101600" dist="76200" dir="5400000">
                    <a:schemeClr val="accent1">
                      <a:satMod val="190000"/>
                      <a:tint val="100000"/>
                      <a:alpha val="74000"/>
                    </a:schemeClr>
                  </a:innerShdw>
                </a:effectLst>
                <a:latin typeface="Cambria Math" pitchFamily="18" charset="0"/>
                <a:ea typeface="DFKai-SB" pitchFamily="65" charset="-120"/>
              </a:rPr>
              <a:t>花 牧</a:t>
            </a:r>
            <a:endParaRPr lang="en-US" altLang="zh-CN" sz="6600" b="1" i="1" dirty="0" smtClean="0">
              <a:ln w="900" cmpd="sng">
                <a:solidFill>
                  <a:schemeClr val="accent1">
                    <a:satMod val="190000"/>
                    <a:alpha val="55000"/>
                  </a:schemeClr>
                </a:solidFill>
                <a:prstDash val="solid"/>
              </a:ln>
              <a:solidFill>
                <a:schemeClr val="bg1"/>
              </a:solidFill>
              <a:effectLst>
                <a:innerShdw blurRad="101600" dist="76200" dir="5400000">
                  <a:schemeClr val="accent1">
                    <a:satMod val="190000"/>
                    <a:tint val="100000"/>
                    <a:alpha val="74000"/>
                  </a:schemeClr>
                </a:innerShdw>
              </a:effectLst>
              <a:latin typeface="Cambria Math" pitchFamily="18" charset="0"/>
              <a:ea typeface="Cambria Math" pitchFamily="18" charset="0"/>
            </a:endParaRPr>
          </a:p>
          <a:p>
            <a:pPr algn="ctr"/>
            <a:r>
              <a:rPr lang="zh-CN" altLang="en-US" sz="6600" b="1" i="1" dirty="0" smtClean="0">
                <a:ln w="900" cmpd="sng">
                  <a:solidFill>
                    <a:schemeClr val="accent1">
                      <a:satMod val="190000"/>
                      <a:alpha val="55000"/>
                    </a:schemeClr>
                  </a:solidFill>
                  <a:prstDash val="solid"/>
                </a:ln>
                <a:solidFill>
                  <a:schemeClr val="bg1"/>
                </a:solidFill>
                <a:effectLst>
                  <a:innerShdw blurRad="101600" dist="76200" dir="5400000">
                    <a:schemeClr val="accent1">
                      <a:satMod val="190000"/>
                      <a:tint val="100000"/>
                      <a:alpha val="74000"/>
                    </a:schemeClr>
                  </a:innerShdw>
                </a:effectLst>
                <a:latin typeface="Cambria Math" pitchFamily="18" charset="0"/>
                <a:ea typeface="DFKai-SB" pitchFamily="65" charset="-120"/>
              </a:rPr>
              <a:t>语 场</a:t>
            </a:r>
            <a:endParaRPr lang="en-US" altLang="zh-CN" sz="6600" b="1" i="1" dirty="0" smtClean="0">
              <a:ln w="900" cmpd="sng">
                <a:solidFill>
                  <a:schemeClr val="accent1">
                    <a:satMod val="190000"/>
                    <a:alpha val="55000"/>
                  </a:schemeClr>
                </a:solidFill>
                <a:prstDash val="solid"/>
              </a:ln>
              <a:solidFill>
                <a:schemeClr val="bg1"/>
              </a:solidFill>
              <a:effectLst>
                <a:innerShdw blurRad="101600" dist="76200" dir="5400000">
                  <a:schemeClr val="accent1">
                    <a:satMod val="190000"/>
                    <a:tint val="100000"/>
                    <a:alpha val="74000"/>
                  </a:schemeClr>
                </a:innerShdw>
              </a:effectLst>
              <a:latin typeface="Cambria Math" pitchFamily="18" charset="0"/>
              <a:ea typeface="Cambria Math" pitchFamily="18" charset="0"/>
            </a:endParaRPr>
          </a:p>
          <a:p>
            <a:pPr algn="ct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9" name="矩形 8"/>
          <p:cNvSpPr/>
          <p:nvPr/>
        </p:nvSpPr>
        <p:spPr>
          <a:xfrm>
            <a:off x="571472" y="3286124"/>
            <a:ext cx="3643306" cy="3046988"/>
          </a:xfrm>
          <a:prstGeom prst="rect">
            <a:avLst/>
          </a:prstGeom>
        </p:spPr>
        <p:txBody>
          <a:bodyPr wrap="square">
            <a:spAutoFit/>
          </a:bodyPr>
          <a:lstStyle/>
          <a:p>
            <a:r>
              <a:rPr lang="zh-CN" altLang="en-US" sz="2400" b="1" dirty="0" smtClean="0">
                <a:solidFill>
                  <a:schemeClr val="accent1">
                    <a:lumMod val="75000"/>
                  </a:schemeClr>
                </a:solidFill>
                <a:latin typeface="Cambria Math" pitchFamily="18" charset="0"/>
                <a:ea typeface="DFKai-SB" pitchFamily="65" charset="-120"/>
              </a:rPr>
              <a:t>         风花雪月</a:t>
            </a:r>
            <a:r>
              <a:rPr lang="zh-CN" altLang="en-US" sz="2400" b="1" dirty="0" smtClean="0">
                <a:solidFill>
                  <a:schemeClr val="accent1">
                    <a:lumMod val="75000"/>
                  </a:schemeClr>
                </a:solidFill>
                <a:latin typeface="Cambria Math" pitchFamily="18" charset="0"/>
                <a:ea typeface="DFKai-SB" pitchFamily="65" charset="-120"/>
              </a:rPr>
              <a:t>的大理，花开四季，无论是夏秋，还是严冬，都拷贝了那春季花开。无论你什么季节归来，都陪你尽赏花海白云间，缤纷的格桑花、洁白的醉蝶花、火红的一串红，让你置身花的海洋</a:t>
            </a:r>
            <a:r>
              <a:rPr lang="en-US" altLang="zh-CN" sz="2400" b="1" dirty="0" smtClean="0">
                <a:solidFill>
                  <a:schemeClr val="accent1">
                    <a:lumMod val="75000"/>
                  </a:schemeClr>
                </a:solidFill>
                <a:latin typeface="Cambria Math" pitchFamily="18" charset="0"/>
                <a:ea typeface="Cambria Math" pitchFamily="18" charset="0"/>
              </a:rPr>
              <a:t>……</a:t>
            </a:r>
            <a:endParaRPr lang="zh-CN" altLang="en-US" sz="2400" b="1" dirty="0">
              <a:solidFill>
                <a:schemeClr val="accent1">
                  <a:lumMod val="75000"/>
                </a:schemeClr>
              </a:solidFill>
              <a:latin typeface="Cambria Math" pitchFamily="18" charset="0"/>
              <a:ea typeface="DFKai-SB" pitchFamily="65"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descr="C:\Users\mac\Pictures\db228228f366f5336e19b0263fefe1f2 (1).jp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0" y="785794"/>
            <a:ext cx="9144000" cy="1292662"/>
          </a:xfrm>
          <a:prstGeom prst="rect">
            <a:avLst/>
          </a:prstGeom>
        </p:spPr>
        <p:txBody>
          <a:bodyPr wrap="square">
            <a:spAutoFit/>
          </a:bodyPr>
          <a:lstStyle/>
          <a:p>
            <a:r>
              <a:rPr lang="zh-CN" altLang="en-US" dirty="0" smtClean="0"/>
              <a:t>        </a:t>
            </a:r>
            <a:endParaRPr lang="en-US" altLang="zh-CN" dirty="0" smtClean="0"/>
          </a:p>
          <a:p>
            <a:r>
              <a:rPr lang="en-US" altLang="zh-CN" sz="2000" i="1" dirty="0" smtClean="0">
                <a:solidFill>
                  <a:schemeClr val="accent4">
                    <a:lumMod val="75000"/>
                  </a:schemeClr>
                </a:solidFill>
                <a:latin typeface="Cambria Math" pitchFamily="18" charset="0"/>
                <a:ea typeface="Cambria Math" pitchFamily="18" charset="0"/>
              </a:rPr>
              <a:t>        </a:t>
            </a:r>
            <a:r>
              <a:rPr lang="zh-CN" altLang="en-US" sz="2000" i="1" dirty="0" smtClean="0">
                <a:solidFill>
                  <a:schemeClr val="accent4">
                    <a:lumMod val="75000"/>
                  </a:schemeClr>
                </a:solidFill>
                <a:latin typeface="Cambria Math" pitchFamily="18" charset="0"/>
                <a:ea typeface="DFKai-SB" pitchFamily="65" charset="-120"/>
              </a:rPr>
              <a:t> 被誉为“候鸟的天堂、天然物种库、中国的湿地”的</a:t>
            </a:r>
            <a:r>
              <a:rPr lang="en-US" altLang="zh-CN" sz="2000" i="1" dirty="0" smtClean="0">
                <a:solidFill>
                  <a:schemeClr val="accent4">
                    <a:lumMod val="75000"/>
                  </a:schemeClr>
                </a:solidFill>
                <a:latin typeface="Cambria Math" pitchFamily="18" charset="0"/>
                <a:ea typeface="Cambria Math" pitchFamily="18" charset="0"/>
              </a:rPr>
              <a:t> </a:t>
            </a:r>
            <a:r>
              <a:rPr lang="zh-CN" altLang="en-US" sz="2000" i="1" dirty="0" smtClean="0">
                <a:solidFill>
                  <a:schemeClr val="accent4">
                    <a:lumMod val="75000"/>
                  </a:schemeClr>
                </a:solidFill>
                <a:latin typeface="Cambria Math" pitchFamily="18" charset="0"/>
                <a:ea typeface="DFKai-SB" pitchFamily="65" charset="-120"/>
              </a:rPr>
              <a:t>拉市海公园水草肥美、湖色优美，被誉为生命的摇篮，是美国大自然保护协会基地。我们在那也体验了一把在云南矮脚马马背上重走茶马古道的奇妙感觉！</a:t>
            </a:r>
            <a:endParaRPr lang="zh-CN" altLang="en-US" sz="2000" i="1" dirty="0">
              <a:solidFill>
                <a:schemeClr val="accent4">
                  <a:lumMod val="75000"/>
                </a:schemeClr>
              </a:solidFill>
              <a:latin typeface="Cambria Math" pitchFamily="18" charset="0"/>
              <a:ea typeface="DFKai-SB" pitchFamily="65" charset="-120"/>
            </a:endParaRPr>
          </a:p>
        </p:txBody>
      </p:sp>
      <p:sp>
        <p:nvSpPr>
          <p:cNvPr id="5" name="矩形 4"/>
          <p:cNvSpPr/>
          <p:nvPr/>
        </p:nvSpPr>
        <p:spPr>
          <a:xfrm>
            <a:off x="2428860" y="285728"/>
            <a:ext cx="3980986" cy="646331"/>
          </a:xfrm>
          <a:prstGeom prst="rect">
            <a:avLst/>
          </a:prstGeom>
        </p:spPr>
        <p:txBody>
          <a:bodyPr wrap="square">
            <a:spAutoFit/>
          </a:bodyPr>
          <a:lstStyle/>
          <a:p>
            <a:pPr algn="ctr"/>
            <a:r>
              <a:rPr lang="en-US" altLang="zh-CN" sz="3600" b="1" dirty="0" smtClean="0">
                <a:latin typeface="Cambria Math" pitchFamily="18" charset="0"/>
                <a:ea typeface="Cambria Math" pitchFamily="18" charset="0"/>
              </a:rPr>
              <a:t>【</a:t>
            </a:r>
            <a:r>
              <a:rPr lang="zh-CN" altLang="en-US" sz="3600" b="1" dirty="0" smtClean="0">
                <a:latin typeface="Cambria Math" pitchFamily="18" charset="0"/>
                <a:ea typeface="DFKai-SB" pitchFamily="65" charset="-120"/>
              </a:rPr>
              <a:t>拉市海公园</a:t>
            </a:r>
            <a:r>
              <a:rPr lang="en-US" altLang="zh-CN" sz="3600" b="1" dirty="0" smtClean="0">
                <a:latin typeface="Cambria Math" pitchFamily="18" charset="0"/>
                <a:ea typeface="Cambria Math" pitchFamily="18" charset="0"/>
              </a:rPr>
              <a:t>】</a:t>
            </a:r>
            <a:endParaRPr lang="zh-CN" altLang="en-US" sz="3600" b="1" dirty="0">
              <a:latin typeface="Cambria Math" pitchFamily="18" charset="0"/>
              <a:ea typeface="DFKai-SB" pitchFamily="65" charset="-120"/>
            </a:endParaRPr>
          </a:p>
        </p:txBody>
      </p:sp>
      <p:sp>
        <p:nvSpPr>
          <p:cNvPr id="7" name="椭圆 6"/>
          <p:cNvSpPr/>
          <p:nvPr/>
        </p:nvSpPr>
        <p:spPr>
          <a:xfrm>
            <a:off x="0" y="2143116"/>
            <a:ext cx="3786214" cy="4714884"/>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782728" y="2143116"/>
            <a:ext cx="5361272" cy="4714885"/>
          </a:xfrm>
          <a:prstGeom prst="roundRect">
            <a:avLst/>
          </a:prstGeom>
          <a:blipFill>
            <a:blip r:embed="rId4"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descr="C:\Users\mac\Pictures\db228228f366f5336e19b0263fefe1f2 (1).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圆角矩形 3"/>
          <p:cNvSpPr/>
          <p:nvPr/>
        </p:nvSpPr>
        <p:spPr>
          <a:xfrm>
            <a:off x="4929190" y="3638348"/>
            <a:ext cx="4214810" cy="3219651"/>
          </a:xfrm>
          <a:prstGeom prst="roundRect">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0" y="0"/>
            <a:ext cx="3792355" cy="2645469"/>
          </a:xfrm>
          <a:prstGeom prst="ellipse">
            <a:avLst/>
          </a:prstGeom>
          <a:blipFill>
            <a:blip r:embed="rId4"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4282" y="3000372"/>
            <a:ext cx="4572000" cy="3046988"/>
          </a:xfrm>
          <a:prstGeom prst="rect">
            <a:avLst/>
          </a:prstGeom>
        </p:spPr>
        <p:txBody>
          <a:bodyPr wrap="square">
            <a:spAutoFit/>
          </a:bodyPr>
          <a:lstStyle/>
          <a:p>
            <a:r>
              <a:rPr lang="zh-CN" altLang="en-US" sz="2400" b="1" i="1" dirty="0" smtClean="0">
                <a:latin typeface="Cambria Math" pitchFamily="18" charset="0"/>
                <a:ea typeface="DFKai-SB" pitchFamily="65" charset="-120"/>
              </a:rPr>
              <a:t>          在海拔</a:t>
            </a:r>
            <a:r>
              <a:rPr lang="en-US" altLang="zh-CN" sz="2400" b="1" i="1" dirty="0" smtClean="0">
                <a:latin typeface="Cambria Math" pitchFamily="18" charset="0"/>
                <a:ea typeface="Cambria Math" pitchFamily="18" charset="0"/>
              </a:rPr>
              <a:t>2000</a:t>
            </a:r>
            <a:r>
              <a:rPr lang="zh-CN" altLang="en-US" sz="2400" b="1" i="1" dirty="0" smtClean="0">
                <a:latin typeface="Cambria Math" pitchFamily="18" charset="0"/>
                <a:ea typeface="DFKai-SB" pitchFamily="65" charset="-120"/>
              </a:rPr>
              <a:t>多米的丽江玉龙雪山脚下，乘冰川大索道至海拔</a:t>
            </a:r>
            <a:r>
              <a:rPr lang="en-US" sz="2400" b="1" i="1" dirty="0" smtClean="0">
                <a:latin typeface="Cambria Math" pitchFamily="18" charset="0"/>
                <a:ea typeface="Cambria Math" pitchFamily="18" charset="0"/>
              </a:rPr>
              <a:t>3106</a:t>
            </a:r>
            <a:r>
              <a:rPr lang="zh-CN" altLang="en-US" sz="2400" b="1" i="1" dirty="0" smtClean="0">
                <a:latin typeface="Cambria Math" pitchFamily="18" charset="0"/>
                <a:ea typeface="DFKai-SB" pitchFamily="65" charset="-120"/>
              </a:rPr>
              <a:t>米的草甸，而后出发，穿越高大挺拔的各种松林杉树，到达</a:t>
            </a:r>
            <a:r>
              <a:rPr lang="en-US" sz="2400" b="1" i="1" dirty="0" smtClean="0">
                <a:latin typeface="Cambria Math" pitchFamily="18" charset="0"/>
                <a:ea typeface="Cambria Math" pitchFamily="18" charset="0"/>
              </a:rPr>
              <a:t>4506</a:t>
            </a:r>
            <a:r>
              <a:rPr lang="zh-CN" altLang="en-US" sz="2400" b="1" i="1" dirty="0" smtClean="0">
                <a:latin typeface="Cambria Math" pitchFamily="18" charset="0"/>
                <a:ea typeface="DFKai-SB" pitchFamily="65" charset="-120"/>
              </a:rPr>
              <a:t>米高的雪山冰川，欣赏大自然恩赐的美景！</a:t>
            </a:r>
            <a:r>
              <a:rPr lang="zh-CN" altLang="en-US" sz="2400" i="1" dirty="0" smtClean="0">
                <a:latin typeface="Cambria Math" pitchFamily="18" charset="0"/>
                <a:ea typeface="DFKai-SB" pitchFamily="65" charset="-120"/>
              </a:rPr>
              <a:t>（玉龙雪山最高海拔</a:t>
            </a:r>
            <a:r>
              <a:rPr lang="en-US" altLang="zh-CN" sz="2400" i="1" dirty="0" smtClean="0">
                <a:latin typeface="Cambria Math" pitchFamily="18" charset="0"/>
                <a:ea typeface="Cambria Math" pitchFamily="18" charset="0"/>
              </a:rPr>
              <a:t>5000</a:t>
            </a:r>
            <a:r>
              <a:rPr lang="zh-CN" altLang="en-US" sz="2400" i="1" dirty="0" smtClean="0">
                <a:latin typeface="Cambria Math" pitchFamily="18" charset="0"/>
                <a:ea typeface="DFKai-SB" pitchFamily="65" charset="-120"/>
              </a:rPr>
              <a:t>多米，因高原反应原因，未对外开放）</a:t>
            </a:r>
            <a:endParaRPr lang="zh-CN" altLang="en-US" sz="2400" i="1" dirty="0">
              <a:latin typeface="Cambria Math" pitchFamily="18" charset="0"/>
              <a:ea typeface="DFKai-SB" pitchFamily="65" charset="-120"/>
            </a:endParaRPr>
          </a:p>
        </p:txBody>
      </p:sp>
      <p:sp>
        <p:nvSpPr>
          <p:cNvPr id="8" name="矩形 7"/>
          <p:cNvSpPr/>
          <p:nvPr/>
        </p:nvSpPr>
        <p:spPr>
          <a:xfrm>
            <a:off x="4013735" y="1261045"/>
            <a:ext cx="4398745" cy="707886"/>
          </a:xfrm>
          <a:prstGeom prst="rect">
            <a:avLst/>
          </a:prstGeom>
          <a:solidFill>
            <a:schemeClr val="accent5">
              <a:lumMod val="75000"/>
            </a:schemeClr>
          </a:solidFill>
        </p:spPr>
        <p:txBody>
          <a:bodyPr wrap="square">
            <a:spAutoFit/>
          </a:bodyPr>
          <a:lstStyle/>
          <a:p>
            <a:pPr algn="ctr"/>
            <a:r>
              <a:rPr lang="en-US" altLang="zh-CN" sz="4000" b="1" i="1" dirty="0" smtClean="0">
                <a:solidFill>
                  <a:schemeClr val="bg1"/>
                </a:solidFill>
                <a:latin typeface="Cambria Math" pitchFamily="18" charset="0"/>
                <a:ea typeface="Cambria Math" pitchFamily="18" charset="0"/>
              </a:rPr>
              <a:t>【</a:t>
            </a:r>
            <a:r>
              <a:rPr lang="zh-CN" altLang="en-US" sz="4000" b="1" i="1" dirty="0" smtClean="0">
                <a:solidFill>
                  <a:schemeClr val="bg1"/>
                </a:solidFill>
                <a:latin typeface="Cambria Math" pitchFamily="18" charset="0"/>
              </a:rPr>
              <a:t>玉龙雪山风景区</a:t>
            </a:r>
            <a:r>
              <a:rPr lang="en-US" altLang="zh-CN" sz="4000" b="1" i="1" dirty="0" smtClean="0">
                <a:solidFill>
                  <a:schemeClr val="bg1"/>
                </a:solidFill>
                <a:latin typeface="Cambria Math" pitchFamily="18" charset="0"/>
                <a:ea typeface="Cambria Math" pitchFamily="18" charset="0"/>
              </a:rPr>
              <a:t>】</a:t>
            </a:r>
            <a:endParaRPr lang="zh-CN" altLang="en-US" sz="4000" i="1" dirty="0">
              <a:solidFill>
                <a:schemeClr val="bg1"/>
              </a:solidFill>
              <a:latin typeface="Cambria Math"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zh-CN" altLang="en-US" sz="3600" b="1" dirty="0" smtClean="0">
                <a:solidFill>
                  <a:schemeClr val="accent4">
                    <a:lumMod val="75000"/>
                  </a:schemeClr>
                </a:solidFill>
                <a:latin typeface="Cambria Math" pitchFamily="18" charset="0"/>
              </a:rPr>
              <a:t>云南六日行</a:t>
            </a:r>
            <a:endParaRPr lang="zh-CN" altLang="en-US" sz="3600" b="1" dirty="0">
              <a:solidFill>
                <a:schemeClr val="accent4">
                  <a:lumMod val="75000"/>
                </a:schemeClr>
              </a:solidFill>
              <a:latin typeface="Cambria Math" pitchFamily="18" charset="0"/>
            </a:endParaRPr>
          </a:p>
        </p:txBody>
      </p:sp>
      <p:sp>
        <p:nvSpPr>
          <p:cNvPr id="3" name="副标题 2"/>
          <p:cNvSpPr>
            <a:spLocks noGrp="1"/>
          </p:cNvSpPr>
          <p:nvPr>
            <p:ph idx="1"/>
          </p:nvPr>
        </p:nvSpPr>
        <p:spPr/>
        <p:txBody>
          <a:bodyPr>
            <a:normAutofit/>
          </a:bodyPr>
          <a:lstStyle/>
          <a:p>
            <a:endParaRPr lang="en-US" altLang="zh-CN" dirty="0" smtClean="0"/>
          </a:p>
          <a:p>
            <a:endParaRPr lang="en-US" altLang="zh-CN" dirty="0" smtClean="0"/>
          </a:p>
          <a:p>
            <a:r>
              <a:rPr lang="en-US" altLang="zh-CN" dirty="0" smtClean="0"/>
              <a:t>                                                ------</a:t>
            </a:r>
            <a:r>
              <a:rPr lang="zh-CN" altLang="en-US" dirty="0" smtClean="0"/>
              <a:t>陈凯欣</a:t>
            </a:r>
            <a:endParaRPr lang="zh-CN" altLang="en-US" dirty="0"/>
          </a:p>
        </p:txBody>
      </p:sp>
      <p:sp>
        <p:nvSpPr>
          <p:cNvPr id="4" name="矩形 3"/>
          <p:cNvSpPr/>
          <p:nvPr/>
        </p:nvSpPr>
        <p:spPr>
          <a:xfrm>
            <a:off x="1472665" y="1000107"/>
            <a:ext cx="6028293" cy="1569660"/>
          </a:xfrm>
          <a:prstGeom prst="rect">
            <a:avLst/>
          </a:prstGeom>
          <a:noFill/>
        </p:spPr>
        <p:txBody>
          <a:bodyPr wrap="square" lIns="91440" tIns="45720" rIns="91440" bIns="45720">
            <a:spAutoFit/>
          </a:bodyPr>
          <a:lstStyle/>
          <a:p>
            <a:pPr algn="ctr"/>
            <a:r>
              <a:rPr lang="zh-CN" altLang="en-US" sz="9600" b="1" i="1"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rPr>
              <a:t>彩云之南</a:t>
            </a:r>
            <a:endParaRPr lang="zh-CN" altLang="en-US" sz="9600" b="1"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endParaRPr>
          </a:p>
        </p:txBody>
      </p:sp>
      <p:pic>
        <p:nvPicPr>
          <p:cNvPr id="5" name="图片 4" descr="db228228f366f5336e19b0263fefe1f2 (1).jpg"/>
          <p:cNvPicPr>
            <a:picLocks noChangeAspect="1"/>
          </p:cNvPicPr>
          <p:nvPr/>
        </p:nvPicPr>
        <p:blipFill>
          <a:blip r:embed="rId3"/>
          <a:stretch>
            <a:fillRect/>
          </a:stretch>
        </p:blipFill>
        <p:spPr>
          <a:xfrm>
            <a:off x="1" y="1"/>
            <a:ext cx="9143999" cy="6857999"/>
          </a:xfrm>
          <a:prstGeom prst="rect">
            <a:avLst/>
          </a:prstGeom>
          <a:blipFill>
            <a:blip r:embed="rId4" cstate="print"/>
            <a:stretch>
              <a:fillRect/>
            </a:stretch>
          </a:blipFill>
        </p:spPr>
      </p:pic>
      <p:sp>
        <p:nvSpPr>
          <p:cNvPr id="7" name="矩形 6"/>
          <p:cNvSpPr/>
          <p:nvPr/>
        </p:nvSpPr>
        <p:spPr>
          <a:xfrm>
            <a:off x="2071670" y="0"/>
            <a:ext cx="4857784" cy="584775"/>
          </a:xfrm>
          <a:prstGeom prst="rect">
            <a:avLst/>
          </a:prstGeom>
        </p:spPr>
        <p:txBody>
          <a:bodyPr wrap="square">
            <a:spAutoFit/>
          </a:bodyPr>
          <a:lstStyle/>
          <a:p>
            <a:pPr algn="ctr"/>
            <a:r>
              <a:rPr lang="en-US" altLang="zh-CN" sz="3200" b="1" i="1" dirty="0" smtClean="0">
                <a:solidFill>
                  <a:schemeClr val="bg1">
                    <a:lumMod val="95000"/>
                  </a:schemeClr>
                </a:solidFill>
                <a:latin typeface="Cambria Math" pitchFamily="18" charset="0"/>
                <a:ea typeface="Cambria Math" pitchFamily="18" charset="0"/>
              </a:rPr>
              <a:t>【</a:t>
            </a:r>
            <a:r>
              <a:rPr lang="zh-CN" altLang="en-US" sz="3200" b="1" i="1" dirty="0" smtClean="0">
                <a:solidFill>
                  <a:schemeClr val="bg1">
                    <a:lumMod val="95000"/>
                  </a:schemeClr>
                </a:solidFill>
                <a:latin typeface="Cambria Math" pitchFamily="18" charset="0"/>
                <a:ea typeface="DFKai-SB" pitchFamily="65" charset="-120"/>
              </a:rPr>
              <a:t>白水河</a:t>
            </a:r>
            <a:r>
              <a:rPr lang="en-US" altLang="zh-CN" sz="3200" b="1" i="1" dirty="0" smtClean="0">
                <a:solidFill>
                  <a:schemeClr val="bg1">
                    <a:lumMod val="95000"/>
                  </a:schemeClr>
                </a:solidFill>
                <a:latin typeface="Cambria Math" pitchFamily="18" charset="0"/>
                <a:ea typeface="Cambria Math" pitchFamily="18" charset="0"/>
              </a:rPr>
              <a:t>】    </a:t>
            </a:r>
            <a:r>
              <a:rPr lang="en-US" altLang="zh-CN" sz="3200" b="1" i="1" dirty="0" smtClean="0">
                <a:solidFill>
                  <a:schemeClr val="tx2">
                    <a:lumMod val="40000"/>
                    <a:lumOff val="60000"/>
                  </a:schemeClr>
                </a:solidFill>
                <a:latin typeface="Cambria Math" pitchFamily="18" charset="0"/>
                <a:ea typeface="Cambria Math" pitchFamily="18" charset="0"/>
              </a:rPr>
              <a:t>【</a:t>
            </a:r>
            <a:r>
              <a:rPr lang="zh-CN" altLang="en-US" sz="3200" b="1" i="1" dirty="0" smtClean="0">
                <a:solidFill>
                  <a:schemeClr val="tx2">
                    <a:lumMod val="40000"/>
                    <a:lumOff val="60000"/>
                  </a:schemeClr>
                </a:solidFill>
                <a:latin typeface="Cambria Math" pitchFamily="18" charset="0"/>
                <a:ea typeface="DFKai-SB" pitchFamily="65" charset="-120"/>
              </a:rPr>
              <a:t>蓝月谷</a:t>
            </a:r>
            <a:r>
              <a:rPr lang="en-US" altLang="zh-CN" sz="3200" b="1" i="1" dirty="0" smtClean="0">
                <a:solidFill>
                  <a:schemeClr val="tx2">
                    <a:lumMod val="40000"/>
                    <a:lumOff val="60000"/>
                  </a:schemeClr>
                </a:solidFill>
                <a:latin typeface="Cambria Math" pitchFamily="18" charset="0"/>
                <a:ea typeface="Cambria Math" pitchFamily="18" charset="0"/>
              </a:rPr>
              <a:t>】</a:t>
            </a:r>
            <a:endParaRPr lang="zh-CN" altLang="en-US" sz="3200" b="1" i="1" dirty="0">
              <a:solidFill>
                <a:schemeClr val="tx2">
                  <a:lumMod val="40000"/>
                  <a:lumOff val="60000"/>
                </a:schemeClr>
              </a:solidFill>
              <a:latin typeface="Cambria Math" pitchFamily="18" charset="0"/>
              <a:ea typeface="DFKai-SB" pitchFamily="65" charset="-120"/>
            </a:endParaRPr>
          </a:p>
        </p:txBody>
      </p:sp>
      <p:sp>
        <p:nvSpPr>
          <p:cNvPr id="13" name="矩形 12"/>
          <p:cNvSpPr/>
          <p:nvPr/>
        </p:nvSpPr>
        <p:spPr>
          <a:xfrm>
            <a:off x="0" y="3714728"/>
            <a:ext cx="4572000" cy="3143272"/>
          </a:xfrm>
          <a:prstGeom prst="rect">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72000" y="571480"/>
            <a:ext cx="4572000" cy="3143272"/>
          </a:xfrm>
          <a:prstGeom prst="rect">
            <a:avLst/>
          </a:prstGeom>
          <a:blipFill>
            <a:blip r:embed="rId6"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71480"/>
            <a:ext cx="4572000" cy="3143272"/>
          </a:xfrm>
          <a:prstGeom prst="rect">
            <a:avLst/>
          </a:prstGeom>
          <a:blipFill>
            <a:blip r:embed="rId7"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72000" y="3714728"/>
            <a:ext cx="4572000" cy="3143272"/>
          </a:xfrm>
          <a:prstGeom prst="rect">
            <a:avLst/>
          </a:prstGeom>
          <a:blipFill>
            <a:blip r:embed="rId8"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en-US" altLang="zh-CN" sz="3600" b="1" dirty="0" smtClean="0">
                <a:solidFill>
                  <a:schemeClr val="accent4">
                    <a:lumMod val="75000"/>
                  </a:schemeClr>
                </a:solidFill>
                <a:latin typeface="Cambria Math" pitchFamily="18" charset="0"/>
              </a:rPr>
              <a:t/>
            </a:r>
            <a:br>
              <a:rPr lang="en-US" altLang="zh-CN" sz="3600" b="1" dirty="0" smtClean="0">
                <a:solidFill>
                  <a:schemeClr val="accent4">
                    <a:lumMod val="75000"/>
                  </a:schemeClr>
                </a:solidFill>
                <a:latin typeface="Cambria Math" pitchFamily="18" charset="0"/>
              </a:rPr>
            </a:br>
            <a:r>
              <a:rPr lang="zh-CN" altLang="en-US" sz="3600" b="1" dirty="0" smtClean="0">
                <a:solidFill>
                  <a:schemeClr val="accent4">
                    <a:lumMod val="75000"/>
                  </a:schemeClr>
                </a:solidFill>
                <a:latin typeface="Cambria Math" pitchFamily="18" charset="0"/>
              </a:rPr>
              <a:t>云南六日行</a:t>
            </a:r>
            <a:endParaRPr lang="zh-CN" altLang="en-US" sz="3600" b="1" dirty="0">
              <a:solidFill>
                <a:schemeClr val="accent4">
                  <a:lumMod val="75000"/>
                </a:schemeClr>
              </a:solidFill>
              <a:latin typeface="Cambria Math" pitchFamily="18" charset="0"/>
            </a:endParaRPr>
          </a:p>
        </p:txBody>
      </p:sp>
      <p:sp>
        <p:nvSpPr>
          <p:cNvPr id="3" name="副标题 2"/>
          <p:cNvSpPr>
            <a:spLocks noGrp="1"/>
          </p:cNvSpPr>
          <p:nvPr>
            <p:ph idx="1"/>
          </p:nvPr>
        </p:nvSpPr>
        <p:spPr/>
        <p:txBody>
          <a:bodyPr>
            <a:normAutofit/>
          </a:bodyPr>
          <a:lstStyle/>
          <a:p>
            <a:endParaRPr lang="en-US" altLang="zh-CN" dirty="0" smtClean="0"/>
          </a:p>
          <a:p>
            <a:endParaRPr lang="en-US" altLang="zh-CN" dirty="0" smtClean="0"/>
          </a:p>
          <a:p>
            <a:r>
              <a:rPr lang="en-US" altLang="zh-CN" dirty="0" smtClean="0"/>
              <a:t>                                                ------</a:t>
            </a:r>
            <a:r>
              <a:rPr lang="zh-CN" altLang="en-US" dirty="0" smtClean="0"/>
              <a:t>陈凯欣</a:t>
            </a:r>
            <a:endParaRPr lang="zh-CN" altLang="en-US" dirty="0"/>
          </a:p>
        </p:txBody>
      </p:sp>
      <p:sp>
        <p:nvSpPr>
          <p:cNvPr id="4" name="矩形 3"/>
          <p:cNvSpPr/>
          <p:nvPr/>
        </p:nvSpPr>
        <p:spPr>
          <a:xfrm>
            <a:off x="1472665" y="1000107"/>
            <a:ext cx="6028293" cy="1569660"/>
          </a:xfrm>
          <a:prstGeom prst="rect">
            <a:avLst/>
          </a:prstGeom>
          <a:noFill/>
        </p:spPr>
        <p:txBody>
          <a:bodyPr wrap="square" lIns="91440" tIns="45720" rIns="91440" bIns="45720">
            <a:spAutoFit/>
          </a:bodyPr>
          <a:lstStyle/>
          <a:p>
            <a:pPr algn="ctr"/>
            <a:r>
              <a:rPr lang="zh-CN" altLang="en-US" sz="9600" b="1" i="1"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rPr>
              <a:t>彩云之南</a:t>
            </a:r>
            <a:endParaRPr lang="zh-CN" altLang="en-US" sz="9600" b="1" i="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DFKai-SB" pitchFamily="65" charset="-120"/>
              <a:ea typeface="DFKai-SB" pitchFamily="65" charset="-120"/>
            </a:endParaRPr>
          </a:p>
        </p:txBody>
      </p:sp>
      <p:pic>
        <p:nvPicPr>
          <p:cNvPr id="5" name="图片 4" descr="db228228f366f5336e19b0263fefe1f2 (1).jpg"/>
          <p:cNvPicPr>
            <a:picLocks noChangeAspect="1"/>
          </p:cNvPicPr>
          <p:nvPr/>
        </p:nvPicPr>
        <p:blipFill>
          <a:blip r:embed="rId3"/>
          <a:stretch>
            <a:fillRect/>
          </a:stretch>
        </p:blipFill>
        <p:spPr>
          <a:xfrm>
            <a:off x="0" y="0"/>
            <a:ext cx="9144000" cy="6858000"/>
          </a:xfrm>
          <a:prstGeom prst="rect">
            <a:avLst/>
          </a:prstGeom>
          <a:blipFill>
            <a:blip r:embed="rId4" cstate="print"/>
            <a:stretch>
              <a:fillRect/>
            </a:stretch>
          </a:blipFill>
          <a:ln>
            <a:noFill/>
          </a:ln>
          <a:effectLst>
            <a:outerShdw blurRad="190500" algn="tl" rotWithShape="0">
              <a:srgbClr val="000000">
                <a:alpha val="70000"/>
              </a:srgbClr>
            </a:outerShdw>
          </a:effectLst>
        </p:spPr>
      </p:pic>
      <p:sp>
        <p:nvSpPr>
          <p:cNvPr id="10" name="圆角矩形 9"/>
          <p:cNvSpPr/>
          <p:nvPr/>
        </p:nvSpPr>
        <p:spPr>
          <a:xfrm>
            <a:off x="4572000" y="4000480"/>
            <a:ext cx="4572000" cy="2857520"/>
          </a:xfrm>
          <a:prstGeom prst="roundRect">
            <a:avLst/>
          </a:prstGeom>
          <a:blipFill>
            <a:blip r:embed="rId5"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0" y="4000480"/>
            <a:ext cx="4572000" cy="2857520"/>
          </a:xfrm>
          <a:prstGeom prst="roundRect">
            <a:avLst/>
          </a:prstGeom>
          <a:blipFill>
            <a:blip r:embed="rId6"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0" y="0"/>
            <a:ext cx="4572000" cy="2857496"/>
          </a:xfrm>
          <a:prstGeom prst="ellipse">
            <a:avLst/>
          </a:prstGeom>
          <a:blipFill>
            <a:blip r:embed="rId7"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72000" y="0"/>
            <a:ext cx="4572000" cy="2857496"/>
          </a:xfrm>
          <a:prstGeom prst="ellipse">
            <a:avLst/>
          </a:prstGeom>
          <a:blipFill>
            <a:blip r:embed="rId8"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18032" y="2967335"/>
            <a:ext cx="2993128" cy="923330"/>
          </a:xfrm>
          <a:prstGeom prst="rect">
            <a:avLst/>
          </a:prstGeom>
          <a:noFill/>
        </p:spPr>
        <p:txBody>
          <a:bodyPr wrap="none" lIns="91440" tIns="45720" rIns="91440" bIns="45720">
            <a:spAutoFit/>
          </a:bodyPr>
          <a:lstStyle/>
          <a:p>
            <a:pPr algn="ctr"/>
            <a:r>
              <a:rPr lang="zh-CN" alt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沿途美景</a:t>
            </a:r>
            <a:endParaRPr lang="zh-CN" alt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15" name="矩形 14"/>
          <p:cNvSpPr/>
          <p:nvPr/>
        </p:nvSpPr>
        <p:spPr>
          <a:xfrm>
            <a:off x="5143504" y="2967335"/>
            <a:ext cx="3382463" cy="923330"/>
          </a:xfrm>
          <a:prstGeom prst="rect">
            <a:avLst/>
          </a:prstGeom>
          <a:noFill/>
        </p:spPr>
        <p:txBody>
          <a:bodyPr wrap="square" lIns="91440" tIns="45720" rIns="91440" bIns="45720">
            <a:spAutoFit/>
          </a:bodyPr>
          <a:lstStyle/>
          <a:p>
            <a:pPr algn="ctr"/>
            <a:r>
              <a:rPr lang="zh-CN" alt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自然</a:t>
            </a:r>
            <a:r>
              <a:rPr lang="zh-CN" alt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风光</a:t>
            </a:r>
            <a:endParaRPr lang="zh-CN" alt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482</Words>
  <PresentationFormat>全屏显示(4:3)</PresentationFormat>
  <Paragraphs>54</Paragraphs>
  <Slides>10</Slides>
  <Notes>3</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  云南六日行</vt:lpstr>
      <vt:lpstr>幻灯片 2</vt:lpstr>
      <vt:lpstr>  云南六日行</vt:lpstr>
      <vt:lpstr>幻灯片 4</vt:lpstr>
      <vt:lpstr>幻灯片 5</vt:lpstr>
      <vt:lpstr>幻灯片 6</vt:lpstr>
      <vt:lpstr>幻灯片 7</vt:lpstr>
      <vt:lpstr>  云南六日行</vt:lpstr>
      <vt:lpstr>  云南六日行</vt:lpstr>
      <vt:lpstr>幻灯片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云南六日行</dc:title>
  <dc:creator>mac</dc:creator>
  <cp:lastModifiedBy>mac</cp:lastModifiedBy>
  <cp:revision>45</cp:revision>
  <dcterms:created xsi:type="dcterms:W3CDTF">2017-08-20T12:28:54Z</dcterms:created>
  <dcterms:modified xsi:type="dcterms:W3CDTF">2017-08-25T08:46:51Z</dcterms:modified>
</cp:coreProperties>
</file>